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39"/>
  </p:notesMasterIdLst>
  <p:handoutMasterIdLst>
    <p:handoutMasterId r:id="rId40"/>
  </p:handoutMasterIdLst>
  <p:sldIdLst>
    <p:sldId id="339" r:id="rId2"/>
    <p:sldId id="350" r:id="rId3"/>
    <p:sldId id="333" r:id="rId4"/>
    <p:sldId id="340" r:id="rId5"/>
    <p:sldId id="267" r:id="rId6"/>
    <p:sldId id="335" r:id="rId7"/>
    <p:sldId id="320" r:id="rId8"/>
    <p:sldId id="321" r:id="rId9"/>
    <p:sldId id="337" r:id="rId10"/>
    <p:sldId id="315" r:id="rId11"/>
    <p:sldId id="314" r:id="rId12"/>
    <p:sldId id="351" r:id="rId13"/>
    <p:sldId id="302" r:id="rId14"/>
    <p:sldId id="338" r:id="rId15"/>
    <p:sldId id="331" r:id="rId16"/>
    <p:sldId id="325" r:id="rId17"/>
    <p:sldId id="269" r:id="rId18"/>
    <p:sldId id="270" r:id="rId19"/>
    <p:sldId id="294" r:id="rId20"/>
    <p:sldId id="273" r:id="rId21"/>
    <p:sldId id="328" r:id="rId22"/>
    <p:sldId id="341" r:id="rId23"/>
    <p:sldId id="342" r:id="rId24"/>
    <p:sldId id="344" r:id="rId25"/>
    <p:sldId id="343" r:id="rId26"/>
    <p:sldId id="345" r:id="rId27"/>
    <p:sldId id="349" r:id="rId28"/>
    <p:sldId id="347" r:id="rId29"/>
    <p:sldId id="348" r:id="rId30"/>
    <p:sldId id="352" r:id="rId31"/>
    <p:sldId id="360" r:id="rId32"/>
    <p:sldId id="361" r:id="rId33"/>
    <p:sldId id="362" r:id="rId34"/>
    <p:sldId id="363" r:id="rId35"/>
    <p:sldId id="364" r:id="rId36"/>
    <p:sldId id="365" r:id="rId37"/>
    <p:sldId id="283" r:id="rId38"/>
  </p:sldIdLst>
  <p:sldSz cx="9144000" cy="6858000" type="screen4x3"/>
  <p:notesSz cx="9144000" cy="6858000"/>
  <p:defaultTextStyle>
    <a:defPPr>
      <a:defRPr lang="en-US"/>
    </a:defPPr>
    <a:lvl1pPr algn="ctr" rtl="0" eaLnBrk="0" fontAlgn="base" hangingPunct="0">
      <a:spcBef>
        <a:spcPct val="0"/>
      </a:spcBef>
      <a:spcAft>
        <a:spcPct val="0"/>
      </a:spcAft>
      <a:defRPr sz="2400" u="sng" kern="1200">
        <a:solidFill>
          <a:schemeClr val="tx1"/>
        </a:solidFill>
        <a:latin typeface="Times" charset="0"/>
        <a:ea typeface="ＭＳ Ｐゴシック" charset="0"/>
        <a:cs typeface="ＭＳ Ｐゴシック" charset="0"/>
      </a:defRPr>
    </a:lvl1pPr>
    <a:lvl2pPr marL="457200" algn="ctr" rtl="0" eaLnBrk="0" fontAlgn="base" hangingPunct="0">
      <a:spcBef>
        <a:spcPct val="0"/>
      </a:spcBef>
      <a:spcAft>
        <a:spcPct val="0"/>
      </a:spcAft>
      <a:defRPr sz="2400" u="sng" kern="1200">
        <a:solidFill>
          <a:schemeClr val="tx1"/>
        </a:solidFill>
        <a:latin typeface="Times" charset="0"/>
        <a:ea typeface="ＭＳ Ｐゴシック" charset="0"/>
        <a:cs typeface="ＭＳ Ｐゴシック" charset="0"/>
      </a:defRPr>
    </a:lvl2pPr>
    <a:lvl3pPr marL="914400" algn="ctr" rtl="0" eaLnBrk="0" fontAlgn="base" hangingPunct="0">
      <a:spcBef>
        <a:spcPct val="0"/>
      </a:spcBef>
      <a:spcAft>
        <a:spcPct val="0"/>
      </a:spcAft>
      <a:defRPr sz="2400" u="sng" kern="1200">
        <a:solidFill>
          <a:schemeClr val="tx1"/>
        </a:solidFill>
        <a:latin typeface="Times" charset="0"/>
        <a:ea typeface="ＭＳ Ｐゴシック" charset="0"/>
        <a:cs typeface="ＭＳ Ｐゴシック" charset="0"/>
      </a:defRPr>
    </a:lvl3pPr>
    <a:lvl4pPr marL="1371600" algn="ctr" rtl="0" eaLnBrk="0" fontAlgn="base" hangingPunct="0">
      <a:spcBef>
        <a:spcPct val="0"/>
      </a:spcBef>
      <a:spcAft>
        <a:spcPct val="0"/>
      </a:spcAft>
      <a:defRPr sz="2400" u="sng" kern="1200">
        <a:solidFill>
          <a:schemeClr val="tx1"/>
        </a:solidFill>
        <a:latin typeface="Times" charset="0"/>
        <a:ea typeface="ＭＳ Ｐゴシック" charset="0"/>
        <a:cs typeface="ＭＳ Ｐゴシック" charset="0"/>
      </a:defRPr>
    </a:lvl4pPr>
    <a:lvl5pPr marL="1828800" algn="ctr" rtl="0" eaLnBrk="0" fontAlgn="base" hangingPunct="0">
      <a:spcBef>
        <a:spcPct val="0"/>
      </a:spcBef>
      <a:spcAft>
        <a:spcPct val="0"/>
      </a:spcAft>
      <a:defRPr sz="2400" u="sng" kern="1200">
        <a:solidFill>
          <a:schemeClr val="tx1"/>
        </a:solidFill>
        <a:latin typeface="Times" charset="0"/>
        <a:ea typeface="ＭＳ Ｐゴシック" charset="0"/>
        <a:cs typeface="ＭＳ Ｐゴシック" charset="0"/>
      </a:defRPr>
    </a:lvl5pPr>
    <a:lvl6pPr marL="2286000" algn="l" defTabSz="457200" rtl="0" eaLnBrk="1" latinLnBrk="0" hangingPunct="1">
      <a:defRPr sz="2400" u="sng" kern="1200">
        <a:solidFill>
          <a:schemeClr val="tx1"/>
        </a:solidFill>
        <a:latin typeface="Times" charset="0"/>
        <a:ea typeface="ＭＳ Ｐゴシック" charset="0"/>
        <a:cs typeface="ＭＳ Ｐゴシック" charset="0"/>
      </a:defRPr>
    </a:lvl6pPr>
    <a:lvl7pPr marL="2743200" algn="l" defTabSz="457200" rtl="0" eaLnBrk="1" latinLnBrk="0" hangingPunct="1">
      <a:defRPr sz="2400" u="sng" kern="1200">
        <a:solidFill>
          <a:schemeClr val="tx1"/>
        </a:solidFill>
        <a:latin typeface="Times" charset="0"/>
        <a:ea typeface="ＭＳ Ｐゴシック" charset="0"/>
        <a:cs typeface="ＭＳ Ｐゴシック" charset="0"/>
      </a:defRPr>
    </a:lvl7pPr>
    <a:lvl8pPr marL="3200400" algn="l" defTabSz="457200" rtl="0" eaLnBrk="1" latinLnBrk="0" hangingPunct="1">
      <a:defRPr sz="2400" u="sng" kern="1200">
        <a:solidFill>
          <a:schemeClr val="tx1"/>
        </a:solidFill>
        <a:latin typeface="Times" charset="0"/>
        <a:ea typeface="ＭＳ Ｐゴシック" charset="0"/>
        <a:cs typeface="ＭＳ Ｐゴシック" charset="0"/>
      </a:defRPr>
    </a:lvl8pPr>
    <a:lvl9pPr marL="3657600" algn="l" defTabSz="457200" rtl="0" eaLnBrk="1" latinLnBrk="0" hangingPunct="1">
      <a:defRPr sz="2400" u="sng" kern="1200">
        <a:solidFill>
          <a:schemeClr val="tx1"/>
        </a:solidFill>
        <a:latin typeface="Times"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160">
          <p15:clr>
            <a:srgbClr val="A4A3A4"/>
          </p15:clr>
        </p15:guide>
        <p15:guide id="2" pos="288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4"/>
  <p:clrMru>
    <a:srgbClr val="CECFCF"/>
    <a:srgbClr val="C6C7C7"/>
    <a:srgbClr val="A1A2A2"/>
    <a:srgbClr val="3DA739"/>
    <a:srgbClr val="5A5A5A"/>
    <a:srgbClr val="6765FF"/>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837"/>
    <p:restoredTop sz="93964"/>
  </p:normalViewPr>
  <p:slideViewPr>
    <p:cSldViewPr>
      <p:cViewPr varScale="1">
        <p:scale>
          <a:sx n="69" d="100"/>
          <a:sy n="69" d="100"/>
        </p:scale>
        <p:origin x="184" y="83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p:cViewPr>
        <p:scale>
          <a:sx n="140" d="100"/>
          <a:sy n="140" d="100"/>
        </p:scale>
        <p:origin x="-136" y="-96"/>
      </p:cViewPr>
      <p:guideLst>
        <p:guide orient="horz" pos="2160"/>
        <p:guide pos="288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image" Target="../media/image19.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66.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66.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226" name="Rectangle 2"/>
          <p:cNvSpPr>
            <a:spLocks noGrp="1" noChangeArrowheads="1"/>
          </p:cNvSpPr>
          <p:nvPr>
            <p:ph type="hdr" sz="quarter"/>
          </p:nvPr>
        </p:nvSpPr>
        <p:spPr bwMode="auto">
          <a:xfrm>
            <a:off x="0" y="0"/>
            <a:ext cx="3962400" cy="3429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200" u="none">
                <a:latin typeface="Times" pitchFamily="-104" charset="0"/>
                <a:ea typeface="+mn-ea"/>
                <a:cs typeface="+mn-cs"/>
              </a:defRPr>
            </a:lvl1pPr>
          </a:lstStyle>
          <a:p>
            <a:pPr>
              <a:defRPr/>
            </a:pPr>
            <a:endParaRPr lang="en-US"/>
          </a:p>
        </p:txBody>
      </p:sp>
      <p:sp>
        <p:nvSpPr>
          <p:cNvPr id="52227" name="Rectangle 3"/>
          <p:cNvSpPr>
            <a:spLocks noGrp="1" noChangeArrowheads="1"/>
          </p:cNvSpPr>
          <p:nvPr>
            <p:ph type="dt" sz="quarter" idx="1"/>
          </p:nvPr>
        </p:nvSpPr>
        <p:spPr bwMode="auto">
          <a:xfrm>
            <a:off x="5181600" y="0"/>
            <a:ext cx="3962400" cy="3429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u="none">
                <a:latin typeface="Times" pitchFamily="-104" charset="0"/>
                <a:ea typeface="+mn-ea"/>
                <a:cs typeface="+mn-cs"/>
              </a:defRPr>
            </a:lvl1pPr>
          </a:lstStyle>
          <a:p>
            <a:pPr>
              <a:defRPr/>
            </a:pPr>
            <a:endParaRPr lang="en-US"/>
          </a:p>
        </p:txBody>
      </p:sp>
      <p:sp>
        <p:nvSpPr>
          <p:cNvPr id="52228" name="Rectangle 4"/>
          <p:cNvSpPr>
            <a:spLocks noGrp="1" noChangeArrowheads="1"/>
          </p:cNvSpPr>
          <p:nvPr>
            <p:ph type="ftr" sz="quarter" idx="2"/>
          </p:nvPr>
        </p:nvSpPr>
        <p:spPr bwMode="auto">
          <a:xfrm>
            <a:off x="0" y="6515100"/>
            <a:ext cx="3962400" cy="3429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a:defRPr sz="1200" u="none">
                <a:latin typeface="Times" pitchFamily="-104" charset="0"/>
                <a:ea typeface="+mn-ea"/>
                <a:cs typeface="+mn-cs"/>
              </a:defRPr>
            </a:lvl1pPr>
          </a:lstStyle>
          <a:p>
            <a:pPr>
              <a:defRPr/>
            </a:pPr>
            <a:endParaRPr lang="en-US"/>
          </a:p>
        </p:txBody>
      </p:sp>
      <p:sp>
        <p:nvSpPr>
          <p:cNvPr id="52229" name="Rectangle 5"/>
          <p:cNvSpPr>
            <a:spLocks noGrp="1" noChangeArrowheads="1"/>
          </p:cNvSpPr>
          <p:nvPr>
            <p:ph type="sldNum" sz="quarter" idx="3"/>
          </p:nvPr>
        </p:nvSpPr>
        <p:spPr bwMode="auto">
          <a:xfrm>
            <a:off x="5181600" y="6515100"/>
            <a:ext cx="3962400" cy="3429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u="none"/>
            </a:lvl1pPr>
          </a:lstStyle>
          <a:p>
            <a:pPr>
              <a:defRPr/>
            </a:pPr>
            <a:fld id="{3EFB0617-F285-FD40-80DB-37D0B7B41F74}" type="slidenum">
              <a:rPr lang="en-US"/>
              <a:pPr>
                <a:defRPr/>
              </a:pPr>
              <a:t>‹#›</a:t>
            </a:fld>
            <a:endParaRPr lang="en-US"/>
          </a:p>
        </p:txBody>
      </p:sp>
    </p:spTree>
    <p:extLst>
      <p:ext uri="{BB962C8B-B14F-4D97-AF65-F5344CB8AC3E}">
        <p14:creationId xmlns:p14="http://schemas.microsoft.com/office/powerpoint/2010/main" val="18216522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hdr" sz="quarter"/>
          </p:nvPr>
        </p:nvSpPr>
        <p:spPr bwMode="auto">
          <a:xfrm>
            <a:off x="0" y="0"/>
            <a:ext cx="3962400" cy="3429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200" u="none">
                <a:latin typeface="Times" pitchFamily="-104" charset="0"/>
                <a:ea typeface="+mn-ea"/>
                <a:cs typeface="+mn-cs"/>
              </a:defRPr>
            </a:lvl1pPr>
          </a:lstStyle>
          <a:p>
            <a:pPr>
              <a:defRPr/>
            </a:pPr>
            <a:endParaRPr lang="en-US"/>
          </a:p>
        </p:txBody>
      </p:sp>
      <p:sp>
        <p:nvSpPr>
          <p:cNvPr id="5123" name="Rectangle 3"/>
          <p:cNvSpPr>
            <a:spLocks noGrp="1" noChangeArrowheads="1"/>
          </p:cNvSpPr>
          <p:nvPr>
            <p:ph type="dt" idx="1"/>
          </p:nvPr>
        </p:nvSpPr>
        <p:spPr bwMode="auto">
          <a:xfrm>
            <a:off x="5181600" y="0"/>
            <a:ext cx="3962400" cy="3429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u="none">
                <a:latin typeface="Times" pitchFamily="-104" charset="0"/>
                <a:ea typeface="+mn-ea"/>
                <a:cs typeface="+mn-cs"/>
              </a:defRPr>
            </a:lvl1pPr>
          </a:lstStyle>
          <a:p>
            <a:pPr>
              <a:defRPr/>
            </a:pPr>
            <a:endParaRPr lang="en-US"/>
          </a:p>
        </p:txBody>
      </p:sp>
      <p:sp>
        <p:nvSpPr>
          <p:cNvPr id="14340" name="Rectangle 4"/>
          <p:cNvSpPr>
            <a:spLocks noGrp="1" noRot="1" noChangeAspect="1" noChangeArrowheads="1" noTextEdit="1"/>
          </p:cNvSpPr>
          <p:nvPr>
            <p:ph type="sldImg" idx="2"/>
          </p:nvPr>
        </p:nvSpPr>
        <p:spPr bwMode="auto">
          <a:xfrm>
            <a:off x="2857500" y="514350"/>
            <a:ext cx="3429000" cy="2571750"/>
          </a:xfrm>
          <a:prstGeom prst="rect">
            <a:avLst/>
          </a:prstGeom>
          <a:noFill/>
          <a:ln w="9525">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5125" name="Rectangle 5"/>
          <p:cNvSpPr>
            <a:spLocks noGrp="1" noChangeArrowheads="1"/>
          </p:cNvSpPr>
          <p:nvPr>
            <p:ph type="body" sz="quarter" idx="3"/>
          </p:nvPr>
        </p:nvSpPr>
        <p:spPr bwMode="auto">
          <a:xfrm>
            <a:off x="1219200" y="3257550"/>
            <a:ext cx="6705600" cy="30861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126" name="Rectangle 6"/>
          <p:cNvSpPr>
            <a:spLocks noGrp="1" noChangeArrowheads="1"/>
          </p:cNvSpPr>
          <p:nvPr>
            <p:ph type="ftr" sz="quarter" idx="4"/>
          </p:nvPr>
        </p:nvSpPr>
        <p:spPr bwMode="auto">
          <a:xfrm>
            <a:off x="0" y="6515100"/>
            <a:ext cx="3962400" cy="3429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a:defRPr sz="1200" u="none">
                <a:latin typeface="Times" pitchFamily="-104" charset="0"/>
                <a:ea typeface="+mn-ea"/>
                <a:cs typeface="+mn-cs"/>
              </a:defRPr>
            </a:lvl1pPr>
          </a:lstStyle>
          <a:p>
            <a:pPr>
              <a:defRPr/>
            </a:pPr>
            <a:endParaRPr lang="en-US"/>
          </a:p>
        </p:txBody>
      </p:sp>
      <p:sp>
        <p:nvSpPr>
          <p:cNvPr id="5127" name="Rectangle 7"/>
          <p:cNvSpPr>
            <a:spLocks noGrp="1" noChangeArrowheads="1"/>
          </p:cNvSpPr>
          <p:nvPr>
            <p:ph type="sldNum" sz="quarter" idx="5"/>
          </p:nvPr>
        </p:nvSpPr>
        <p:spPr bwMode="auto">
          <a:xfrm>
            <a:off x="5181600" y="6515100"/>
            <a:ext cx="3962400" cy="3429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u="none"/>
            </a:lvl1pPr>
          </a:lstStyle>
          <a:p>
            <a:pPr>
              <a:defRPr/>
            </a:pPr>
            <a:fld id="{B2E3BC62-B9E7-BB43-A8F2-E318D10DB127}" type="slidenum">
              <a:rPr lang="en-US"/>
              <a:pPr>
                <a:defRPr/>
              </a:pPr>
              <a:t>‹#›</a:t>
            </a:fld>
            <a:endParaRPr lang="en-US"/>
          </a:p>
        </p:txBody>
      </p:sp>
    </p:spTree>
    <p:extLst>
      <p:ext uri="{BB962C8B-B14F-4D97-AF65-F5344CB8AC3E}">
        <p14:creationId xmlns:p14="http://schemas.microsoft.com/office/powerpoint/2010/main" val="282601032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pitchFamily="-104" charset="0"/>
        <a:ea typeface="ＭＳ Ｐゴシック" pitchFamily="-104" charset="-128"/>
        <a:cs typeface="ＭＳ Ｐゴシック" pitchFamily="-104" charset="-128"/>
      </a:defRPr>
    </a:lvl1pPr>
    <a:lvl2pPr marL="457200" algn="l" rtl="0" eaLnBrk="0" fontAlgn="base" hangingPunct="0">
      <a:spcBef>
        <a:spcPct val="30000"/>
      </a:spcBef>
      <a:spcAft>
        <a:spcPct val="0"/>
      </a:spcAft>
      <a:defRPr sz="1200" kern="1200">
        <a:solidFill>
          <a:schemeClr val="tx1"/>
        </a:solidFill>
        <a:latin typeface="Times" pitchFamily="-104" charset="0"/>
        <a:ea typeface="ＭＳ Ｐゴシック" pitchFamily="-104" charset="-128"/>
        <a:cs typeface="ＭＳ Ｐゴシック" charset="0"/>
      </a:defRPr>
    </a:lvl2pPr>
    <a:lvl3pPr marL="914400" algn="l" rtl="0" eaLnBrk="0" fontAlgn="base" hangingPunct="0">
      <a:spcBef>
        <a:spcPct val="30000"/>
      </a:spcBef>
      <a:spcAft>
        <a:spcPct val="0"/>
      </a:spcAft>
      <a:defRPr sz="1200" kern="1200">
        <a:solidFill>
          <a:schemeClr val="tx1"/>
        </a:solidFill>
        <a:latin typeface="Times" pitchFamily="-104" charset="0"/>
        <a:ea typeface="ＭＳ Ｐゴシック" pitchFamily="-104" charset="-128"/>
        <a:cs typeface="ＭＳ Ｐゴシック" charset="0"/>
      </a:defRPr>
    </a:lvl3pPr>
    <a:lvl4pPr marL="1371600" algn="l" rtl="0" eaLnBrk="0" fontAlgn="base" hangingPunct="0">
      <a:spcBef>
        <a:spcPct val="30000"/>
      </a:spcBef>
      <a:spcAft>
        <a:spcPct val="0"/>
      </a:spcAft>
      <a:defRPr sz="1200" kern="1200">
        <a:solidFill>
          <a:schemeClr val="tx1"/>
        </a:solidFill>
        <a:latin typeface="Times" pitchFamily="-104" charset="0"/>
        <a:ea typeface="ＭＳ Ｐゴシック" pitchFamily="-104" charset="-128"/>
        <a:cs typeface="ＭＳ Ｐゴシック" charset="0"/>
      </a:defRPr>
    </a:lvl4pPr>
    <a:lvl5pPr marL="1828800" algn="l" rtl="0" eaLnBrk="0" fontAlgn="base" hangingPunct="0">
      <a:spcBef>
        <a:spcPct val="30000"/>
      </a:spcBef>
      <a:spcAft>
        <a:spcPct val="0"/>
      </a:spcAft>
      <a:defRPr sz="1200" kern="1200">
        <a:solidFill>
          <a:schemeClr val="tx1"/>
        </a:solidFill>
        <a:latin typeface="Times" pitchFamily="-104" charset="0"/>
        <a:ea typeface="ＭＳ Ｐゴシック" pitchFamily="-104" charset="-128"/>
        <a:cs typeface="ＭＳ Ｐゴシック" charset="0"/>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fld id="{25EA9AA6-91CD-334A-B0E4-28DD2F208604}" type="slidenum">
              <a:rPr lang="en-US" sz="1200" u="none"/>
              <a:pPr/>
              <a:t>3</a:t>
            </a:fld>
            <a:endParaRPr lang="en-US" sz="1200" u="none"/>
          </a:p>
        </p:txBody>
      </p:sp>
      <p:sp>
        <p:nvSpPr>
          <p:cNvPr id="18434" name="Rectangle 2"/>
          <p:cNvSpPr>
            <a:spLocks noGrp="1" noRot="1" noChangeAspect="1" noChangeArrowheads="1" noTextEdit="1"/>
          </p:cNvSpPr>
          <p:nvPr>
            <p:ph type="sldImg"/>
          </p:nvPr>
        </p:nvSpPr>
        <p:spPr>
          <a:ln/>
        </p:spPr>
      </p:sp>
      <p:sp>
        <p:nvSpPr>
          <p:cNvPr id="18435"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latin typeface="Times" charset="0"/>
              <a:ea typeface="ＭＳ Ｐゴシック" charset="0"/>
              <a:cs typeface="ＭＳ Ｐゴシック"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fld id="{A156EBA9-0159-CD4D-A184-8AD5208149C9}" type="slidenum">
              <a:rPr lang="en-US" sz="1200" u="none"/>
              <a:pPr/>
              <a:t>12</a:t>
            </a:fld>
            <a:endParaRPr lang="en-US" sz="1200" u="none"/>
          </a:p>
        </p:txBody>
      </p:sp>
      <p:sp>
        <p:nvSpPr>
          <p:cNvPr id="36866" name="Rectangle 2"/>
          <p:cNvSpPr>
            <a:spLocks noGrp="1" noRot="1" noChangeAspect="1" noChangeArrowheads="1" noTextEdit="1"/>
          </p:cNvSpPr>
          <p:nvPr>
            <p:ph type="sldImg"/>
          </p:nvPr>
        </p:nvSpPr>
        <p:spPr>
          <a:ln/>
        </p:spPr>
      </p:sp>
      <p:sp>
        <p:nvSpPr>
          <p:cNvPr id="36867"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r>
              <a:rPr lang="en-US">
                <a:latin typeface="Times" charset="0"/>
                <a:ea typeface="ＭＳ Ｐゴシック" charset="0"/>
                <a:cs typeface="ＭＳ Ｐゴシック" charset="0"/>
              </a:rPr>
              <a:t>This is the definition of a linear transformation, applicable to any transformation, not just those occurring in the nervous system.</a:t>
            </a:r>
          </a:p>
          <a:p>
            <a:pPr eaLnBrk="1" hangingPunct="1"/>
            <a:r>
              <a:rPr lang="en-US">
                <a:latin typeface="Times" charset="0"/>
                <a:ea typeface="ＭＳ Ｐゴシック" charset="0"/>
                <a:cs typeface="ＭＳ Ｐゴシック" charset="0"/>
              </a:rPr>
              <a:t>No matter what the function </a:t>
            </a:r>
            <a:r>
              <a:rPr lang="ja-JP" altLang="en-US">
                <a:latin typeface="Times" charset="0"/>
                <a:ea typeface="ＭＳ Ｐゴシック" charset="0"/>
                <a:cs typeface="ＭＳ Ｐゴシック" charset="0"/>
              </a:rPr>
              <a:t>“</a:t>
            </a:r>
            <a:r>
              <a:rPr lang="en-US" altLang="ja-JP">
                <a:latin typeface="Times" charset="0"/>
                <a:ea typeface="ＭＳ Ｐゴシック" charset="0"/>
                <a:cs typeface="ＭＳ Ｐゴシック" charset="0"/>
              </a:rPr>
              <a:t>F</a:t>
            </a:r>
            <a:r>
              <a:rPr lang="ja-JP" altLang="en-US">
                <a:latin typeface="Times" charset="0"/>
                <a:ea typeface="ＭＳ Ｐゴシック" charset="0"/>
                <a:cs typeface="ＭＳ Ｐゴシック" charset="0"/>
              </a:rPr>
              <a:t>”</a:t>
            </a:r>
            <a:r>
              <a:rPr lang="en-US" altLang="ja-JP">
                <a:latin typeface="Times" charset="0"/>
                <a:ea typeface="ＭＳ Ｐゴシック" charset="0"/>
                <a:cs typeface="ＭＳ Ｐゴシック" charset="0"/>
              </a:rPr>
              <a:t> is, if the function, or system, is linear, the effects of two inputs will sum. This, of course also applies to any number of inputs. Or if an input is doubled in size, the response will double.</a:t>
            </a:r>
          </a:p>
          <a:p>
            <a:pPr eaLnBrk="1" hangingPunct="1"/>
            <a:endParaRPr lang="en-US">
              <a:latin typeface="Times" charset="0"/>
              <a:ea typeface="ＭＳ Ｐゴシック" charset="0"/>
              <a:cs typeface="ＭＳ Ｐゴシック" charset="0"/>
            </a:endParaRPr>
          </a:p>
          <a:p>
            <a:pPr eaLnBrk="1" hangingPunct="1"/>
            <a:r>
              <a:rPr lang="en-US">
                <a:latin typeface="Times" charset="0"/>
                <a:ea typeface="ＭＳ Ｐゴシック" charset="0"/>
                <a:cs typeface="ＭＳ Ｐゴシック" charset="0"/>
              </a:rPr>
              <a:t>This principle also means that if you know the response to one input, such as an impulse, you can predict the response to any input. This also means that knowing the response to an input, such as a brief impulse, gives a complete characterization of the entire response. </a:t>
            </a:r>
          </a:p>
          <a:p>
            <a:pPr eaLnBrk="1" hangingPunct="1"/>
            <a:r>
              <a:rPr lang="en-US">
                <a:latin typeface="Times" charset="0"/>
                <a:ea typeface="ＭＳ Ｐゴシック" charset="0"/>
                <a:cs typeface="ＭＳ Ｐゴシック" charset="0"/>
              </a:rPr>
              <a:t>One can consider what synaptic physiologists often do, the cause a presynaptic cell to spike, and measure the effect of the synapse (synaptic potential) in the postsynaptic cell. Although synapses are not really linear, the same sort of thinking is going on, that if you measure the response to one input, that tells you something about what will happen for a large set of other inputs.</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fld id="{88AF65F0-C029-FC4E-A66E-DEC1AE5B987B}" type="slidenum">
              <a:rPr lang="en-US" sz="1200" u="none"/>
              <a:pPr/>
              <a:t>13</a:t>
            </a:fld>
            <a:endParaRPr lang="en-US" sz="1200" u="none"/>
          </a:p>
        </p:txBody>
      </p:sp>
      <p:sp>
        <p:nvSpPr>
          <p:cNvPr id="38914" name="Rectangle 2"/>
          <p:cNvSpPr>
            <a:spLocks noGrp="1" noRot="1" noChangeAspect="1" noChangeArrowheads="1" noTextEdit="1"/>
          </p:cNvSpPr>
          <p:nvPr>
            <p:ph type="sldImg"/>
          </p:nvPr>
        </p:nvSpPr>
        <p:spPr>
          <a:ln/>
        </p:spPr>
      </p:sp>
      <p:sp>
        <p:nvSpPr>
          <p:cNvPr id="38915"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r>
              <a:rPr lang="en-US">
                <a:latin typeface="Times" charset="0"/>
                <a:ea typeface="ＭＳ Ｐゴシック" charset="0"/>
                <a:cs typeface="ＭＳ Ｐゴシック" charset="0"/>
              </a:rPr>
              <a:t>The function called a </a:t>
            </a:r>
            <a:r>
              <a:rPr lang="ja-JP" altLang="en-US">
                <a:latin typeface="Times" charset="0"/>
                <a:ea typeface="ＭＳ Ｐゴシック" charset="0"/>
                <a:cs typeface="ＭＳ Ｐゴシック" charset="0"/>
              </a:rPr>
              <a:t>‘</a:t>
            </a:r>
            <a:r>
              <a:rPr lang="en-US" altLang="ja-JP">
                <a:latin typeface="Times" charset="0"/>
                <a:ea typeface="ＭＳ Ｐゴシック" charset="0"/>
                <a:cs typeface="ＭＳ Ｐゴシック" charset="0"/>
              </a:rPr>
              <a:t>Linear Filter</a:t>
            </a:r>
            <a:r>
              <a:rPr lang="ja-JP" altLang="en-US">
                <a:latin typeface="Times" charset="0"/>
                <a:ea typeface="ＭＳ Ｐゴシック" charset="0"/>
                <a:cs typeface="ＭＳ Ｐゴシック" charset="0"/>
              </a:rPr>
              <a:t>’</a:t>
            </a:r>
            <a:r>
              <a:rPr lang="en-US" altLang="ja-JP">
                <a:latin typeface="Times" charset="0"/>
                <a:ea typeface="ＭＳ Ｐゴシック" charset="0"/>
                <a:cs typeface="ＭＳ Ｐゴシック" charset="0"/>
              </a:rPr>
              <a:t> can be thought of as the response to a brief impulse. It</a:t>
            </a:r>
            <a:r>
              <a:rPr lang="ja-JP" altLang="en-US">
                <a:latin typeface="Times" charset="0"/>
                <a:ea typeface="ＭＳ Ｐゴシック" charset="0"/>
                <a:cs typeface="ＭＳ Ｐゴシック" charset="0"/>
              </a:rPr>
              <a:t>’</a:t>
            </a:r>
            <a:r>
              <a:rPr lang="en-US" altLang="ja-JP">
                <a:latin typeface="Times" charset="0"/>
                <a:ea typeface="ＭＳ Ｐゴシック" charset="0"/>
                <a:cs typeface="ＭＳ Ｐゴシック" charset="0"/>
              </a:rPr>
              <a:t>s also called the </a:t>
            </a:r>
            <a:r>
              <a:rPr lang="ja-JP" altLang="en-US">
                <a:latin typeface="Times" charset="0"/>
                <a:ea typeface="ＭＳ Ｐゴシック" charset="0"/>
                <a:cs typeface="ＭＳ Ｐゴシック" charset="0"/>
              </a:rPr>
              <a:t>‘</a:t>
            </a:r>
            <a:r>
              <a:rPr lang="en-US" altLang="ja-JP">
                <a:latin typeface="Times" charset="0"/>
                <a:ea typeface="ＭＳ Ｐゴシック" charset="0"/>
                <a:cs typeface="ＭＳ Ｐゴシック" charset="0"/>
              </a:rPr>
              <a:t>impulse response function</a:t>
            </a:r>
            <a:r>
              <a:rPr lang="ja-JP" altLang="en-US">
                <a:latin typeface="Times" charset="0"/>
                <a:ea typeface="ＭＳ Ｐゴシック" charset="0"/>
                <a:cs typeface="ＭＳ Ｐゴシック" charset="0"/>
              </a:rPr>
              <a:t>’</a:t>
            </a:r>
            <a:r>
              <a:rPr lang="en-US" altLang="ja-JP">
                <a:latin typeface="Times" charset="0"/>
                <a:ea typeface="ＭＳ Ｐゴシック" charset="0"/>
                <a:cs typeface="ＭＳ Ｐゴシック" charset="0"/>
              </a:rPr>
              <a:t>.</a:t>
            </a:r>
          </a:p>
          <a:p>
            <a:pPr eaLnBrk="1" hangingPunct="1"/>
            <a:endParaRPr lang="en-US">
              <a:latin typeface="Times" charset="0"/>
              <a:ea typeface="ＭＳ Ｐゴシック" charset="0"/>
              <a:cs typeface="ＭＳ Ｐゴシック" charset="0"/>
            </a:endParaRPr>
          </a:p>
          <a:p>
            <a:pPr>
              <a:spcBef>
                <a:spcPct val="0"/>
              </a:spcBef>
            </a:pPr>
            <a:r>
              <a:rPr lang="en-US">
                <a:latin typeface="Times" charset="0"/>
                <a:ea typeface="ＭＳ Ｐゴシック" charset="0"/>
                <a:cs typeface="ＭＳ Ｐゴシック" charset="0"/>
              </a:rPr>
              <a:t>The term </a:t>
            </a:r>
            <a:r>
              <a:rPr lang="ja-JP" altLang="en-US">
                <a:latin typeface="Times" charset="0"/>
                <a:ea typeface="ＭＳ Ｐゴシック" charset="0"/>
                <a:cs typeface="ＭＳ Ｐゴシック" charset="0"/>
              </a:rPr>
              <a:t>‘</a:t>
            </a:r>
            <a:r>
              <a:rPr lang="en-US" altLang="ja-JP">
                <a:latin typeface="Times" charset="0"/>
                <a:ea typeface="ＭＳ Ｐゴシック" charset="0"/>
                <a:cs typeface="ＭＳ Ｐゴシック" charset="0"/>
              </a:rPr>
              <a:t>filter</a:t>
            </a:r>
            <a:r>
              <a:rPr lang="ja-JP" altLang="en-US">
                <a:latin typeface="Times" charset="0"/>
                <a:ea typeface="ＭＳ Ｐゴシック" charset="0"/>
                <a:cs typeface="ＭＳ Ｐゴシック" charset="0"/>
              </a:rPr>
              <a:t>’</a:t>
            </a:r>
            <a:r>
              <a:rPr lang="en-US" altLang="ja-JP">
                <a:latin typeface="Times" charset="0"/>
                <a:ea typeface="ＭＳ Ｐゴシック" charset="0"/>
                <a:cs typeface="ＭＳ Ｐゴシック" charset="0"/>
              </a:rPr>
              <a:t> deserves some explaining, why filter? The most general sense of a filter, is something that extracts elements from a set. A swimming pool filter extracts leaves, an audio filter extracts some frequencies of sounds and a Whatman filter in a biochemistry labs extracts large particles. A little more precisely, a filter applies a weighting to this operation, so that really small particles the lab pass through easily, large particles do not pass through, intermediate size particles pass through at a slower rate. In same way, a linear filter in this context applies a weighting to the previous inputs. Some inputs in the past are weighted strongly, some more weakly, some are given negative weight. Thus, the filter applies a weighted sum over the most recent inputs.</a:t>
            </a:r>
          </a:p>
          <a:p>
            <a:pPr eaLnBrk="1" hangingPunct="1"/>
            <a:endParaRPr lang="en-US">
              <a:latin typeface="Times" charset="0"/>
              <a:ea typeface="ＭＳ Ｐゴシック" charset="0"/>
              <a:cs typeface="ＭＳ Ｐゴシック"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fld id="{305B6802-47A1-2249-B900-8CD48EF988FF}" type="slidenum">
              <a:rPr lang="en-US" sz="1200" u="none"/>
              <a:pPr/>
              <a:t>14</a:t>
            </a:fld>
            <a:endParaRPr lang="en-US" sz="1200" u="none"/>
          </a:p>
        </p:txBody>
      </p:sp>
      <p:sp>
        <p:nvSpPr>
          <p:cNvPr id="40962" name="Rectangle 2"/>
          <p:cNvSpPr>
            <a:spLocks noGrp="1" noRot="1" noChangeAspect="1" noChangeArrowheads="1"/>
          </p:cNvSpPr>
          <p:nvPr>
            <p:ph type="sldImg"/>
          </p:nvPr>
        </p:nvSpPr>
        <p:spPr>
          <a:solidFill>
            <a:srgbClr val="FFFFFF"/>
          </a:solidFill>
          <a:ln/>
        </p:spPr>
      </p:sp>
      <p:sp>
        <p:nvSpPr>
          <p:cNvPr id="40963"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latin typeface="Times" charset="0"/>
              <a:ea typeface="ＭＳ Ｐゴシック" charset="0"/>
              <a:cs typeface="ＭＳ Ｐゴシック" charset="0"/>
            </a:endParaRPr>
          </a:p>
          <a:p>
            <a:pPr eaLnBrk="1" hangingPunct="1"/>
            <a:endParaRPr lang="en-US">
              <a:latin typeface="Times" charset="0"/>
              <a:ea typeface="ＭＳ Ｐゴシック" charset="0"/>
              <a:cs typeface="ＭＳ Ｐゴシック"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fld id="{9EAF7EDD-C6E9-D444-99DC-BEB3979DD45D}" type="slidenum">
              <a:rPr lang="en-US" sz="1200" u="none"/>
              <a:pPr/>
              <a:t>15</a:t>
            </a:fld>
            <a:endParaRPr lang="en-US" sz="1200" u="none"/>
          </a:p>
        </p:txBody>
      </p:sp>
      <p:sp>
        <p:nvSpPr>
          <p:cNvPr id="43010" name="Rectangle 2"/>
          <p:cNvSpPr>
            <a:spLocks noGrp="1" noRot="1" noChangeAspect="1" noChangeArrowheads="1" noTextEdit="1"/>
          </p:cNvSpPr>
          <p:nvPr>
            <p:ph type="sldImg"/>
          </p:nvPr>
        </p:nvSpPr>
        <p:spPr>
          <a:ln/>
        </p:spPr>
      </p:sp>
      <p:sp>
        <p:nvSpPr>
          <p:cNvPr id="43011"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latin typeface="Times" charset="0"/>
              <a:ea typeface="ＭＳ Ｐゴシック" charset="0"/>
              <a:cs typeface="ＭＳ Ｐゴシック"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fld id="{6ED4AF45-2A95-8B46-AD88-764BCF8B3F09}" type="slidenum">
              <a:rPr lang="en-US" sz="1200" u="none"/>
              <a:pPr/>
              <a:t>16</a:t>
            </a:fld>
            <a:endParaRPr lang="en-US" sz="1200" u="none"/>
          </a:p>
        </p:txBody>
      </p:sp>
      <p:sp>
        <p:nvSpPr>
          <p:cNvPr id="45058" name="Rectangle 2"/>
          <p:cNvSpPr>
            <a:spLocks noGrp="1" noRot="1" noChangeAspect="1" noChangeArrowheads="1" noTextEdit="1"/>
          </p:cNvSpPr>
          <p:nvPr>
            <p:ph type="sldImg"/>
          </p:nvPr>
        </p:nvSpPr>
        <p:spPr>
          <a:ln/>
        </p:spPr>
      </p:sp>
      <p:sp>
        <p:nvSpPr>
          <p:cNvPr id="45059"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r>
              <a:rPr lang="en-US">
                <a:latin typeface="Times" charset="0"/>
                <a:ea typeface="ＭＳ Ｐゴシック" charset="0"/>
                <a:cs typeface="ＭＳ Ｐゴシック" charset="0"/>
              </a:rPr>
              <a:t>This is just a mathematical statement about a linear system, but one that</a:t>
            </a:r>
            <a:r>
              <a:rPr lang="ja-JP" altLang="en-US">
                <a:latin typeface="Times" charset="0"/>
                <a:ea typeface="ＭＳ Ｐゴシック" charset="0"/>
                <a:cs typeface="ＭＳ Ｐゴシック" charset="0"/>
              </a:rPr>
              <a:t>’</a:t>
            </a:r>
            <a:r>
              <a:rPr lang="en-US" altLang="ja-JP">
                <a:latin typeface="Times" charset="0"/>
                <a:ea typeface="ＭＳ Ｐゴシック" charset="0"/>
                <a:cs typeface="ＭＳ Ｐゴシック" charset="0"/>
              </a:rPr>
              <a:t>s interesting to think about in the context of  real neurons, molecules or synapses. The clause </a:t>
            </a:r>
            <a:r>
              <a:rPr lang="ja-JP" altLang="en-US">
                <a:latin typeface="Times" charset="0"/>
                <a:ea typeface="ＭＳ Ｐゴシック" charset="0"/>
                <a:cs typeface="ＭＳ Ｐゴシック" charset="0"/>
              </a:rPr>
              <a:t>‘</a:t>
            </a:r>
            <a:r>
              <a:rPr lang="en-US" altLang="ja-JP">
                <a:latin typeface="Times" charset="0"/>
                <a:ea typeface="ＭＳ Ｐゴシック" charset="0"/>
                <a:cs typeface="ＭＳ Ｐゴシック" charset="0"/>
              </a:rPr>
              <a:t>the sequence of inputs that the cell responds to with the highest gain</a:t>
            </a:r>
            <a:r>
              <a:rPr lang="ja-JP" altLang="en-US">
                <a:latin typeface="Times" charset="0"/>
                <a:ea typeface="ＭＳ Ｐゴシック" charset="0"/>
                <a:cs typeface="ＭＳ Ｐゴシック" charset="0"/>
              </a:rPr>
              <a:t>’</a:t>
            </a:r>
            <a:r>
              <a:rPr lang="en-US" altLang="ja-JP">
                <a:latin typeface="Times" charset="0"/>
                <a:ea typeface="ＭＳ Ｐゴシック" charset="0"/>
                <a:cs typeface="ＭＳ Ｐゴシック" charset="0"/>
              </a:rPr>
              <a:t> more explicitly refers the following: For an input of a given standard deviation (amplitude) the input that yields the largest magnitude response. </a:t>
            </a:r>
            <a:endParaRPr lang="en-US">
              <a:latin typeface="Times" charset="0"/>
              <a:ea typeface="ＭＳ Ｐゴシック" charset="0"/>
              <a:cs typeface="ＭＳ Ｐゴシック"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fld id="{ECA91B2E-AACD-5F4D-A321-2A65BED5775A}" type="slidenum">
              <a:rPr lang="en-US" sz="1200" u="none"/>
              <a:pPr/>
              <a:t>17</a:t>
            </a:fld>
            <a:endParaRPr lang="en-US" sz="1200" u="none"/>
          </a:p>
        </p:txBody>
      </p:sp>
      <p:sp>
        <p:nvSpPr>
          <p:cNvPr id="47106" name="Rectangle 2"/>
          <p:cNvSpPr>
            <a:spLocks noGrp="1" noRot="1" noChangeAspect="1" noChangeArrowheads="1" noTextEdit="1"/>
          </p:cNvSpPr>
          <p:nvPr>
            <p:ph type="sldImg"/>
          </p:nvPr>
        </p:nvSpPr>
        <p:spPr>
          <a:ln/>
        </p:spPr>
      </p:sp>
      <p:sp>
        <p:nvSpPr>
          <p:cNvPr id="47107"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r>
              <a:rPr lang="en-US">
                <a:latin typeface="Times" charset="0"/>
                <a:ea typeface="ＭＳ Ｐゴシック" charset="0"/>
                <a:cs typeface="ＭＳ Ｐゴシック" charset="0"/>
              </a:rPr>
              <a:t>Here</a:t>
            </a:r>
            <a:r>
              <a:rPr lang="ja-JP" altLang="en-US">
                <a:latin typeface="Times" charset="0"/>
                <a:ea typeface="ＭＳ Ｐゴシック" charset="0"/>
                <a:cs typeface="ＭＳ Ｐゴシック" charset="0"/>
              </a:rPr>
              <a:t>’</a:t>
            </a:r>
            <a:r>
              <a:rPr lang="en-US" altLang="ja-JP">
                <a:latin typeface="Times" charset="0"/>
                <a:ea typeface="ＭＳ Ｐゴシック" charset="0"/>
                <a:cs typeface="ＭＳ Ｐゴシック" charset="0"/>
              </a:rPr>
              <a:t>s a linear model at work. In response to Gaussian white noise random flicker photoreceptors are quite linear. They are not linear in response to other stimuli, such as those that greatly change intensity or stay at one intensity for long periods of time.</a:t>
            </a:r>
            <a:endParaRPr lang="en-US">
              <a:latin typeface="Times" charset="0"/>
              <a:ea typeface="ＭＳ Ｐゴシック" charset="0"/>
              <a:cs typeface="ＭＳ Ｐゴシック"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fld id="{A0AF7666-A359-0A46-ADE5-25326D4784D4}" type="slidenum">
              <a:rPr lang="en-US" sz="1200" u="none"/>
              <a:pPr/>
              <a:t>18</a:t>
            </a:fld>
            <a:endParaRPr lang="en-US" sz="1200" u="none"/>
          </a:p>
        </p:txBody>
      </p:sp>
      <p:sp>
        <p:nvSpPr>
          <p:cNvPr id="49154" name="Rectangle 2"/>
          <p:cNvSpPr>
            <a:spLocks noGrp="1" noRot="1" noChangeAspect="1" noChangeArrowheads="1" noTextEdit="1"/>
          </p:cNvSpPr>
          <p:nvPr>
            <p:ph type="sldImg"/>
          </p:nvPr>
        </p:nvSpPr>
        <p:spPr>
          <a:ln/>
        </p:spPr>
      </p:sp>
      <p:sp>
        <p:nvSpPr>
          <p:cNvPr id="49155"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r>
              <a:rPr lang="en-US">
                <a:latin typeface="Times" charset="0"/>
                <a:ea typeface="ＭＳ Ｐゴシック" charset="0"/>
                <a:cs typeface="ＭＳ Ｐゴシック" charset="0"/>
              </a:rPr>
              <a:t>These linear filters are all calculated relative to the visual stimulus by reverse correlation with a Gaussian white noise stimulus. These were done in different experiments. The Bipolar cell is the one labelled </a:t>
            </a:r>
            <a:r>
              <a:rPr lang="ja-JP" altLang="en-US">
                <a:latin typeface="Times" charset="0"/>
                <a:ea typeface="ＭＳ Ｐゴシック" charset="0"/>
                <a:cs typeface="ＭＳ Ｐゴシック" charset="0"/>
              </a:rPr>
              <a:t>“</a:t>
            </a:r>
            <a:r>
              <a:rPr lang="en-US" altLang="ja-JP">
                <a:latin typeface="Times" charset="0"/>
                <a:ea typeface="ＭＳ Ｐゴシック" charset="0"/>
                <a:cs typeface="ＭＳ Ｐゴシック" charset="0"/>
              </a:rPr>
              <a:t>Off</a:t>
            </a:r>
            <a:r>
              <a:rPr lang="ja-JP" altLang="en-US">
                <a:latin typeface="Times" charset="0"/>
                <a:ea typeface="ＭＳ Ｐゴシック" charset="0"/>
                <a:cs typeface="ＭＳ Ｐゴシック" charset="0"/>
              </a:rPr>
              <a:t>”</a:t>
            </a:r>
            <a:r>
              <a:rPr lang="en-US" altLang="ja-JP">
                <a:latin typeface="Times" charset="0"/>
                <a:ea typeface="ＭＳ Ｐゴシック" charset="0"/>
                <a:cs typeface="ＭＳ Ｐゴシック" charset="0"/>
              </a:rPr>
              <a:t> in the diagram, so that all three cells hyperpolarize  (become more negative) in reponse to a brief flash of light. The photoreceptor terminal receives negative (inhibitory) input from the horizontal cell, but input is not recorded at the photoreceptor cell body. So the photoreceptor filter does not reflect the horizontal cell input, but the bipolar cell input reflects a positive input from the photoreceptor, and a negative, indirect input from the horizontal cell.</a:t>
            </a:r>
          </a:p>
          <a:p>
            <a:pPr eaLnBrk="1" hangingPunct="1"/>
            <a:endParaRPr lang="en-US">
              <a:latin typeface="Times" charset="0"/>
              <a:ea typeface="ＭＳ Ｐゴシック" charset="0"/>
              <a:cs typeface="ＭＳ Ｐゴシック" charset="0"/>
            </a:endParaRPr>
          </a:p>
          <a:p>
            <a:pPr eaLnBrk="1" hangingPunct="1"/>
            <a:r>
              <a:rPr lang="en-US">
                <a:latin typeface="Times" charset="0"/>
                <a:ea typeface="ＭＳ Ｐゴシック" charset="0"/>
                <a:cs typeface="ＭＳ Ｐゴシック" charset="0"/>
              </a:rPr>
              <a:t>If all of these operations were linear relative to the stimulus, we would expect their effects to sum, so that the bipolar filter would look a weighted sum of the photoreceptor filter (P) and the horizontal cell filter (H). What</a:t>
            </a:r>
            <a:r>
              <a:rPr lang="ja-JP" altLang="en-US">
                <a:latin typeface="Times" charset="0"/>
                <a:ea typeface="ＭＳ Ｐゴシック" charset="0"/>
                <a:cs typeface="ＭＳ Ｐゴシック" charset="0"/>
              </a:rPr>
              <a:t>’</a:t>
            </a:r>
            <a:r>
              <a:rPr lang="en-US" altLang="ja-JP">
                <a:latin typeface="Times" charset="0"/>
                <a:ea typeface="ＭＳ Ｐゴシック" charset="0"/>
                <a:cs typeface="ＭＳ Ｐゴシック" charset="0"/>
              </a:rPr>
              <a:t>s not determined here is how the sum should be weighted. We know P should be positive and H should be negative from the signs of the synapses, but we don</a:t>
            </a:r>
            <a:r>
              <a:rPr lang="ja-JP" altLang="en-US">
                <a:latin typeface="Times" charset="0"/>
                <a:ea typeface="ＭＳ Ｐゴシック" charset="0"/>
                <a:cs typeface="ＭＳ Ｐゴシック" charset="0"/>
              </a:rPr>
              <a:t>’</a:t>
            </a:r>
            <a:r>
              <a:rPr lang="en-US" altLang="ja-JP">
                <a:latin typeface="Times" charset="0"/>
                <a:ea typeface="ＭＳ Ｐゴシック" charset="0"/>
                <a:cs typeface="ＭＳ Ｐゴシック" charset="0"/>
              </a:rPr>
              <a:t>t know how strong those synapses are. Just for this class, I just scaled the filters to verify that we could get a close approximation of the time course of the bipolar cell using the P and H filters. Looks pretty good.  This verifies that a weighted sum of these two inputs can account for the bipolar cell response. These filters are normalized, so the specific numbers (1.9 P  and  -1.3 H) of the best fit aren</a:t>
            </a:r>
            <a:r>
              <a:rPr lang="ja-JP" altLang="en-US">
                <a:latin typeface="Times" charset="0"/>
                <a:ea typeface="ＭＳ Ｐゴシック" charset="0"/>
                <a:cs typeface="ＭＳ Ｐゴシック" charset="0"/>
              </a:rPr>
              <a:t>’</a:t>
            </a:r>
            <a:r>
              <a:rPr lang="en-US" altLang="ja-JP">
                <a:latin typeface="Times" charset="0"/>
                <a:ea typeface="ＭＳ Ｐゴシック" charset="0"/>
                <a:cs typeface="ＭＳ Ｐゴシック" charset="0"/>
              </a:rPr>
              <a:t>t meaningful without accounting for the amplitude of each cell</a:t>
            </a:r>
            <a:r>
              <a:rPr lang="ja-JP" altLang="en-US">
                <a:latin typeface="Times" charset="0"/>
                <a:ea typeface="ＭＳ Ｐゴシック" charset="0"/>
                <a:cs typeface="ＭＳ Ｐゴシック" charset="0"/>
              </a:rPr>
              <a:t>’</a:t>
            </a:r>
            <a:r>
              <a:rPr lang="en-US" altLang="ja-JP">
                <a:latin typeface="Times" charset="0"/>
                <a:ea typeface="ＭＳ Ｐゴシック" charset="0"/>
                <a:cs typeface="ＭＳ Ｐゴシック" charset="0"/>
              </a:rPr>
              <a:t>s response, which I didn</a:t>
            </a:r>
            <a:r>
              <a:rPr lang="ja-JP" altLang="en-US">
                <a:latin typeface="Times" charset="0"/>
                <a:ea typeface="ＭＳ Ｐゴシック" charset="0"/>
                <a:cs typeface="ＭＳ Ｐゴシック" charset="0"/>
              </a:rPr>
              <a:t>’</a:t>
            </a:r>
            <a:r>
              <a:rPr lang="en-US" altLang="ja-JP">
                <a:latin typeface="Times" charset="0"/>
                <a:ea typeface="ＭＳ Ｐゴシック" charset="0"/>
                <a:cs typeface="ＭＳ Ｐゴシック" charset="0"/>
              </a:rPr>
              <a:t>t do.</a:t>
            </a:r>
          </a:p>
          <a:p>
            <a:pPr eaLnBrk="1" hangingPunct="1"/>
            <a:endParaRPr lang="en-US">
              <a:latin typeface="Times" charset="0"/>
              <a:ea typeface="ＭＳ Ｐゴシック" charset="0"/>
              <a:cs typeface="ＭＳ Ｐゴシック" charset="0"/>
            </a:endParaRPr>
          </a:p>
          <a:p>
            <a:pPr eaLnBrk="1" hangingPunct="1"/>
            <a:r>
              <a:rPr lang="en-US">
                <a:latin typeface="Times" charset="0"/>
                <a:ea typeface="ＭＳ Ｐゴシック" charset="0"/>
                <a:cs typeface="ＭＳ Ｐゴシック" charset="0"/>
              </a:rPr>
              <a:t>All these three cells will behave nonlinearly if the stimulus changes greatly in intensity for an extended period of time, but for the fast fluctuations used here, the cells are mostly in the linear range.</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fld id="{FEE9895F-9471-944B-82CA-95EDED7F07BA}" type="slidenum">
              <a:rPr lang="en-US" sz="1200" u="none"/>
              <a:pPr/>
              <a:t>19</a:t>
            </a:fld>
            <a:endParaRPr lang="en-US" sz="1200" u="none"/>
          </a:p>
        </p:txBody>
      </p:sp>
      <p:sp>
        <p:nvSpPr>
          <p:cNvPr id="51202" name="Rectangle 2"/>
          <p:cNvSpPr>
            <a:spLocks noGrp="1" noRot="1" noChangeAspect="1" noChangeArrowheads="1" noTextEdit="1"/>
          </p:cNvSpPr>
          <p:nvPr>
            <p:ph type="sldImg"/>
          </p:nvPr>
        </p:nvSpPr>
        <p:spPr>
          <a:ln/>
        </p:spPr>
      </p:sp>
      <p:sp>
        <p:nvSpPr>
          <p:cNvPr id="51203"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r>
              <a:rPr lang="en-US">
                <a:latin typeface="Times" charset="0"/>
                <a:ea typeface="ＭＳ Ｐゴシック" charset="0"/>
                <a:cs typeface="ＭＳ Ｐゴシック" charset="0"/>
              </a:rPr>
              <a:t>Examples of nonlinear summation.</a:t>
            </a:r>
          </a:p>
          <a:p>
            <a:pPr eaLnBrk="1" hangingPunct="1"/>
            <a:r>
              <a:rPr lang="en-US">
                <a:latin typeface="Times" charset="0"/>
                <a:ea typeface="ＭＳ Ｐゴシック" charset="0"/>
                <a:cs typeface="ＭＳ Ｐゴシック" charset="0"/>
              </a:rPr>
              <a:t>This introduces the concept of a downstream static nonlinearity, applied after the linear filter. </a:t>
            </a:r>
            <a:r>
              <a:rPr lang="ja-JP" altLang="en-US">
                <a:latin typeface="Times" charset="0"/>
                <a:ea typeface="ＭＳ Ｐゴシック" charset="0"/>
                <a:cs typeface="ＭＳ Ｐゴシック" charset="0"/>
              </a:rPr>
              <a:t>‘</a:t>
            </a:r>
            <a:r>
              <a:rPr lang="en-US" altLang="ja-JP">
                <a:latin typeface="Times" charset="0"/>
                <a:ea typeface="ＭＳ Ｐゴシック" charset="0"/>
                <a:cs typeface="ＭＳ Ｐゴシック" charset="0"/>
              </a:rPr>
              <a:t>Static</a:t>
            </a:r>
            <a:r>
              <a:rPr lang="ja-JP" altLang="en-US">
                <a:latin typeface="Times" charset="0"/>
                <a:ea typeface="ＭＳ Ｐゴシック" charset="0"/>
                <a:cs typeface="ＭＳ Ｐゴシック" charset="0"/>
              </a:rPr>
              <a:t>’</a:t>
            </a:r>
            <a:r>
              <a:rPr lang="en-US" altLang="ja-JP">
                <a:latin typeface="Times" charset="0"/>
                <a:ea typeface="ＭＳ Ｐゴシック" charset="0"/>
                <a:cs typeface="ＭＳ Ｐゴシック" charset="0"/>
              </a:rPr>
              <a:t> means time-independent,  it transforms the input point by point, no signals are combined over time. Input is on the x-axis, output on the y-axis, just like any other simple function.</a:t>
            </a:r>
          </a:p>
          <a:p>
            <a:pPr eaLnBrk="1" hangingPunct="1"/>
            <a:endParaRPr lang="en-US">
              <a:latin typeface="Times" charset="0"/>
              <a:ea typeface="ＭＳ Ｐゴシック" charset="0"/>
              <a:cs typeface="ＭＳ Ｐゴシック" charset="0"/>
            </a:endParaRPr>
          </a:p>
          <a:p>
            <a:pPr eaLnBrk="1" hangingPunct="1"/>
            <a:r>
              <a:rPr lang="en-US">
                <a:latin typeface="Times" charset="0"/>
                <a:ea typeface="ＭＳ Ｐゴシック" charset="0"/>
                <a:cs typeface="ＭＳ Ｐゴシック" charset="0"/>
              </a:rPr>
              <a:t> Remember the different types of summation when we later talk about how synaptic inputs are summed in dendrites.</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fld id="{274FD07B-2804-9442-930F-61F816C5B335}" type="slidenum">
              <a:rPr lang="en-US" sz="1200" u="none"/>
              <a:pPr/>
              <a:t>20</a:t>
            </a:fld>
            <a:endParaRPr lang="en-US" sz="1200" u="none"/>
          </a:p>
        </p:txBody>
      </p:sp>
      <p:sp>
        <p:nvSpPr>
          <p:cNvPr id="53250" name="Rectangle 2"/>
          <p:cNvSpPr>
            <a:spLocks noGrp="1" noRot="1" noChangeAspect="1" noChangeArrowheads="1" noTextEdit="1"/>
          </p:cNvSpPr>
          <p:nvPr>
            <p:ph type="sldImg"/>
          </p:nvPr>
        </p:nvSpPr>
        <p:spPr>
          <a:ln/>
        </p:spPr>
      </p:sp>
      <p:sp>
        <p:nvSpPr>
          <p:cNvPr id="53251"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r>
              <a:rPr lang="en-US">
                <a:latin typeface="Times" charset="0"/>
                <a:ea typeface="ＭＳ Ｐゴシック" charset="0"/>
                <a:cs typeface="ＭＳ Ｐゴシック" charset="0"/>
              </a:rPr>
              <a:t>This Linear-Nonlinear model is a commonly used simple description in the nervous system here it is shown for a salamander retinal ganglion cell. The LN model is calculated as follows:</a:t>
            </a:r>
          </a:p>
          <a:p>
            <a:pPr eaLnBrk="1" hangingPunct="1"/>
            <a:r>
              <a:rPr lang="en-US">
                <a:latin typeface="Times" charset="0"/>
                <a:ea typeface="ＭＳ Ｐゴシック" charset="0"/>
                <a:cs typeface="ＭＳ Ｐゴシック" charset="0"/>
              </a:rPr>
              <a:t>1) The linear filter is calculated by correlating the ganglion cell firing rate with a uniform-field Gaussian white noise stimulus.</a:t>
            </a:r>
          </a:p>
          <a:p>
            <a:pPr eaLnBrk="1" hangingPunct="1"/>
            <a:r>
              <a:rPr lang="en-US">
                <a:latin typeface="Times" charset="0"/>
                <a:ea typeface="ＭＳ Ｐゴシック" charset="0"/>
                <a:cs typeface="ＭＳ Ｐゴシック" charset="0"/>
              </a:rPr>
              <a:t>2) A linear estimate of the cell</a:t>
            </a:r>
            <a:r>
              <a:rPr lang="ja-JP" altLang="en-US">
                <a:latin typeface="Times" charset="0"/>
                <a:ea typeface="ＭＳ Ｐゴシック" charset="0"/>
                <a:cs typeface="ＭＳ Ｐゴシック" charset="0"/>
              </a:rPr>
              <a:t>’</a:t>
            </a:r>
            <a:r>
              <a:rPr lang="en-US" altLang="ja-JP">
                <a:latin typeface="Times" charset="0"/>
                <a:ea typeface="ＭＳ Ｐゴシック" charset="0"/>
                <a:cs typeface="ＭＳ Ｐゴシック" charset="0"/>
              </a:rPr>
              <a:t>s response (</a:t>
            </a:r>
            <a:r>
              <a:rPr lang="en-US" altLang="ja-JP" i="1">
                <a:latin typeface="Times" charset="0"/>
                <a:ea typeface="ＭＳ Ｐゴシック" charset="0"/>
                <a:cs typeface="ＭＳ Ｐゴシック" charset="0"/>
              </a:rPr>
              <a:t>g(t)</a:t>
            </a:r>
            <a:r>
              <a:rPr lang="en-US" altLang="ja-JP">
                <a:latin typeface="Times" charset="0"/>
                <a:ea typeface="ＭＳ Ｐゴシック" charset="0"/>
                <a:cs typeface="ＭＳ Ｐゴシック" charset="0"/>
              </a:rPr>
              <a:t>, not shown here) is calculated by convolving the linear filter with the stimulus.</a:t>
            </a:r>
          </a:p>
          <a:p>
            <a:pPr eaLnBrk="1" hangingPunct="1"/>
            <a:r>
              <a:rPr lang="en-US">
                <a:latin typeface="Times" charset="0"/>
                <a:ea typeface="ＭＳ Ｐゴシック" charset="0"/>
                <a:cs typeface="ＭＳ Ｐゴシック" charset="0"/>
              </a:rPr>
              <a:t>3) Then the actual response r(t) is plotted point by point against the linear estimate, g(t). For each value of the linear estimate, </a:t>
            </a:r>
            <a:r>
              <a:rPr lang="en-US" i="1">
                <a:latin typeface="Times" charset="0"/>
                <a:ea typeface="ＭＳ Ｐゴシック" charset="0"/>
                <a:cs typeface="ＭＳ Ｐゴシック" charset="0"/>
              </a:rPr>
              <a:t>g(t), </a:t>
            </a:r>
            <a:r>
              <a:rPr lang="en-US">
                <a:latin typeface="Times" charset="0"/>
                <a:ea typeface="ＭＳ Ｐゴシック" charset="0"/>
                <a:cs typeface="ＭＳ Ｐゴシック" charset="0"/>
              </a:rPr>
              <a:t>there are a set of points in the response, </a:t>
            </a:r>
            <a:r>
              <a:rPr lang="en-US" i="1">
                <a:latin typeface="Times" charset="0"/>
                <a:ea typeface="ＭＳ Ｐゴシック" charset="0"/>
                <a:cs typeface="ＭＳ Ｐゴシック" charset="0"/>
              </a:rPr>
              <a:t>r(t), </a:t>
            </a:r>
            <a:r>
              <a:rPr lang="en-US">
                <a:latin typeface="Times" charset="0"/>
                <a:ea typeface="ＭＳ Ｐゴシック" charset="0"/>
                <a:cs typeface="ＭＳ Ｐゴシック" charset="0"/>
              </a:rPr>
              <a:t>that occurred at the same time. The nonlinearity, </a:t>
            </a:r>
            <a:r>
              <a:rPr lang="en-US" i="1">
                <a:latin typeface="Times" charset="0"/>
                <a:ea typeface="ＭＳ Ｐゴシック" charset="0"/>
                <a:cs typeface="ＭＳ Ｐゴシック" charset="0"/>
              </a:rPr>
              <a:t>N(g(t)),</a:t>
            </a:r>
            <a:r>
              <a:rPr lang="en-US">
                <a:latin typeface="Times" charset="0"/>
                <a:ea typeface="ＭＳ Ｐゴシック" charset="0"/>
                <a:cs typeface="ＭＳ Ｐゴシック" charset="0"/>
              </a:rPr>
              <a:t>  is the average of those points at each value of the linear estimate, </a:t>
            </a:r>
            <a:r>
              <a:rPr lang="en-US" i="1">
                <a:latin typeface="Times" charset="0"/>
                <a:ea typeface="ＭＳ Ｐゴシック" charset="0"/>
                <a:cs typeface="ＭＳ Ｐゴシック" charset="0"/>
              </a:rPr>
              <a:t>g(t)</a:t>
            </a:r>
            <a:r>
              <a:rPr lang="en-US">
                <a:latin typeface="Times" charset="0"/>
                <a:ea typeface="ＭＳ Ｐゴシック" charset="0"/>
                <a:cs typeface="ＭＳ Ｐゴシック" charset="0"/>
              </a:rPr>
              <a:t>. So </a:t>
            </a:r>
            <a:r>
              <a:rPr lang="en-US" i="1">
                <a:latin typeface="Times" charset="0"/>
                <a:ea typeface="ＭＳ Ｐゴシック" charset="0"/>
                <a:cs typeface="ＭＳ Ｐゴシック" charset="0"/>
              </a:rPr>
              <a:t>g(t)</a:t>
            </a:r>
            <a:r>
              <a:rPr lang="en-US">
                <a:latin typeface="Times" charset="0"/>
                <a:ea typeface="ＭＳ Ｐゴシック" charset="0"/>
                <a:cs typeface="ＭＳ Ｐゴシック" charset="0"/>
              </a:rPr>
              <a:t> is the input </a:t>
            </a:r>
            <a:r>
              <a:rPr lang="en-US" i="1">
                <a:latin typeface="Times" charset="0"/>
                <a:ea typeface="ＭＳ Ｐゴシック" charset="0"/>
                <a:cs typeface="ＭＳ Ｐゴシック" charset="0"/>
              </a:rPr>
              <a:t>N(g)</a:t>
            </a:r>
            <a:r>
              <a:rPr lang="en-US">
                <a:latin typeface="Times" charset="0"/>
                <a:ea typeface="ＭＳ Ｐゴシック" charset="0"/>
                <a:cs typeface="ＭＳ Ｐゴシック" charset="0"/>
              </a:rPr>
              <a:t> and the predicted response </a:t>
            </a:r>
            <a:r>
              <a:rPr lang="en-US" i="1">
                <a:latin typeface="Times" charset="0"/>
                <a:ea typeface="ＭＳ Ｐゴシック" charset="0"/>
                <a:cs typeface="ＭＳ Ｐゴシック" charset="0"/>
              </a:rPr>
              <a:t>r</a:t>
            </a:r>
            <a:r>
              <a:rPr lang="ja-JP" altLang="en-US" i="1">
                <a:latin typeface="Times" charset="0"/>
                <a:ea typeface="ＭＳ Ｐゴシック" charset="0"/>
                <a:cs typeface="ＭＳ Ｐゴシック" charset="0"/>
              </a:rPr>
              <a:t>’</a:t>
            </a:r>
            <a:r>
              <a:rPr lang="en-US" altLang="ja-JP" i="1">
                <a:latin typeface="Times" charset="0"/>
                <a:ea typeface="ＭＳ Ｐゴシック" charset="0"/>
                <a:cs typeface="ＭＳ Ｐゴシック" charset="0"/>
              </a:rPr>
              <a:t>(t)</a:t>
            </a:r>
            <a:r>
              <a:rPr lang="en-US" altLang="ja-JP">
                <a:latin typeface="Times" charset="0"/>
                <a:ea typeface="ＭＳ Ｐゴシック" charset="0"/>
                <a:cs typeface="ＭＳ Ｐゴシック" charset="0"/>
              </a:rPr>
              <a:t> is the output.</a:t>
            </a:r>
          </a:p>
          <a:p>
            <a:pPr eaLnBrk="1" hangingPunct="1"/>
            <a:r>
              <a:rPr lang="en-US">
                <a:latin typeface="Times" charset="0"/>
                <a:ea typeface="ＭＳ Ｐゴシック" charset="0"/>
                <a:cs typeface="ＭＳ Ｐゴシック" charset="0"/>
              </a:rPr>
              <a:t>The model at top is from Baccus &amp; Meister (2002).</a:t>
            </a:r>
          </a:p>
          <a:p>
            <a:pPr eaLnBrk="1" hangingPunct="1"/>
            <a:endParaRPr lang="en-US">
              <a:latin typeface="Times" charset="0"/>
              <a:ea typeface="ＭＳ Ｐゴシック" charset="0"/>
              <a:cs typeface="ＭＳ Ｐゴシック" charset="0"/>
            </a:endParaRPr>
          </a:p>
          <a:p>
            <a:pPr eaLnBrk="1" hangingPunct="1"/>
            <a:r>
              <a:rPr lang="en-US">
                <a:latin typeface="Times" charset="0"/>
                <a:ea typeface="ＭＳ Ｐゴシック" charset="0"/>
                <a:cs typeface="ＭＳ Ｐゴシック" charset="0"/>
              </a:rPr>
              <a:t>The bottom plot shows the comparison of the model and the actual cell</a:t>
            </a:r>
            <a:r>
              <a:rPr lang="ja-JP" altLang="en-US">
                <a:latin typeface="Times" charset="0"/>
                <a:ea typeface="ＭＳ Ｐゴシック" charset="0"/>
                <a:cs typeface="ＭＳ Ｐゴシック" charset="0"/>
              </a:rPr>
              <a:t>’</a:t>
            </a:r>
            <a:r>
              <a:rPr lang="en-US" altLang="ja-JP">
                <a:latin typeface="Times" charset="0"/>
                <a:ea typeface="ＭＳ Ｐゴシック" charset="0"/>
                <a:cs typeface="ＭＳ Ｐゴシック" charset="0"/>
              </a:rPr>
              <a:t>s firing rate. The model is in red, I think I got this right in class (legend now added). The plot below is from the Chichilnisky paper, but it</a:t>
            </a:r>
            <a:r>
              <a:rPr lang="ja-JP" altLang="en-US">
                <a:latin typeface="Times" charset="0"/>
                <a:ea typeface="ＭＳ Ｐゴシック" charset="0"/>
                <a:cs typeface="ＭＳ Ｐゴシック" charset="0"/>
              </a:rPr>
              <a:t>’</a:t>
            </a:r>
            <a:r>
              <a:rPr lang="en-US" altLang="ja-JP">
                <a:latin typeface="Times" charset="0"/>
                <a:ea typeface="ＭＳ Ｐゴシック" charset="0"/>
                <a:cs typeface="ＭＳ Ｐゴシック" charset="0"/>
              </a:rPr>
              <a:t>s the same type of model as shown at top. So don</a:t>
            </a:r>
            <a:r>
              <a:rPr lang="ja-JP" altLang="en-US">
                <a:latin typeface="Times" charset="0"/>
                <a:ea typeface="ＭＳ Ｐゴシック" charset="0"/>
                <a:cs typeface="ＭＳ Ｐゴシック" charset="0"/>
              </a:rPr>
              <a:t>’</a:t>
            </a:r>
            <a:r>
              <a:rPr lang="en-US" altLang="ja-JP">
                <a:latin typeface="Times" charset="0"/>
                <a:ea typeface="ＭＳ Ｐゴシック" charset="0"/>
                <a:cs typeface="ＭＳ Ｐゴシック" charset="0"/>
              </a:rPr>
              <a:t>t look to correspond the values of the points between the model at top and plot below.</a:t>
            </a:r>
            <a:endParaRPr lang="en-US">
              <a:latin typeface="Times" charset="0"/>
              <a:ea typeface="ＭＳ Ｐゴシック" charset="0"/>
              <a:cs typeface="ＭＳ Ｐゴシック"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fld id="{C014B97C-040C-6244-89D6-3D1C220EDE9C}" type="slidenum">
              <a:rPr lang="en-US" sz="1200" u="none"/>
              <a:pPr/>
              <a:t>21</a:t>
            </a:fld>
            <a:endParaRPr lang="en-US" sz="1200" u="none"/>
          </a:p>
        </p:txBody>
      </p:sp>
      <p:sp>
        <p:nvSpPr>
          <p:cNvPr id="55298" name="Rectangle 2"/>
          <p:cNvSpPr>
            <a:spLocks noGrp="1" noRot="1" noChangeAspect="1" noChangeArrowheads="1" noTextEdit="1"/>
          </p:cNvSpPr>
          <p:nvPr>
            <p:ph type="sldImg"/>
          </p:nvPr>
        </p:nvSpPr>
        <p:spPr>
          <a:ln/>
        </p:spPr>
      </p:sp>
      <p:sp>
        <p:nvSpPr>
          <p:cNvPr id="55299"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r>
              <a:rPr lang="en-US">
                <a:latin typeface="Times" charset="0"/>
                <a:ea typeface="ＭＳ Ｐゴシック" charset="0"/>
                <a:cs typeface="ＭＳ Ｐゴシック" charset="0"/>
              </a:rPr>
              <a:t>Different examples of the LN models from different systems using different stimuli. </a:t>
            </a:r>
          </a:p>
          <a:p>
            <a:pPr eaLnBrk="1" hangingPunct="1"/>
            <a:r>
              <a:rPr lang="en-US">
                <a:latin typeface="Times" charset="0"/>
                <a:ea typeface="ＭＳ Ｐゴシック" charset="0"/>
                <a:cs typeface="ＭＳ Ｐゴシック" charset="0"/>
              </a:rPr>
              <a:t>Fly H1: Here, the stimulus variable is not light intensity, but motion velocity. This cell encodes motion velocity linearly, but saturates at high positive velocities.</a:t>
            </a:r>
          </a:p>
          <a:p>
            <a:pPr eaLnBrk="1" hangingPunct="1"/>
            <a:endParaRPr lang="en-US">
              <a:latin typeface="Times" charset="0"/>
              <a:ea typeface="ＭＳ Ｐゴシック" charset="0"/>
              <a:cs typeface="ＭＳ Ｐゴシック" charset="0"/>
            </a:endParaRPr>
          </a:p>
          <a:p>
            <a:pPr eaLnBrk="1" hangingPunct="1"/>
            <a:r>
              <a:rPr lang="en-US">
                <a:latin typeface="Times" charset="0"/>
                <a:ea typeface="ＭＳ Ｐゴシック" charset="0"/>
                <a:cs typeface="ＭＳ Ｐゴシック" charset="0"/>
              </a:rPr>
              <a:t>Auditory Neuron: The stimulus variable here is sound amplitude. A broadband noise is used, but it</a:t>
            </a:r>
            <a:r>
              <a:rPr lang="ja-JP" altLang="en-US">
                <a:latin typeface="Times" charset="0"/>
                <a:ea typeface="ＭＳ Ｐゴシック" charset="0"/>
                <a:cs typeface="ＭＳ Ｐゴシック" charset="0"/>
              </a:rPr>
              <a:t>’</a:t>
            </a:r>
            <a:r>
              <a:rPr lang="en-US" altLang="ja-JP">
                <a:latin typeface="Times" charset="0"/>
                <a:ea typeface="ＭＳ Ｐゴシック" charset="0"/>
                <a:cs typeface="ＭＳ Ｐゴシック" charset="0"/>
              </a:rPr>
              <a:t>s amplitude is modulated according to a Gaussian white noise distribution. Then the correlation is done relative to the sound amplitude. </a:t>
            </a:r>
          </a:p>
          <a:p>
            <a:pPr eaLnBrk="1" hangingPunct="1"/>
            <a:endParaRPr lang="en-US">
              <a:latin typeface="Times" charset="0"/>
              <a:ea typeface="ＭＳ Ｐゴシック" charset="0"/>
              <a:cs typeface="ＭＳ Ｐゴシック" charset="0"/>
            </a:endParaRPr>
          </a:p>
          <a:p>
            <a:pPr eaLnBrk="1" hangingPunct="1"/>
            <a:r>
              <a:rPr lang="en-US">
                <a:latin typeface="Times" charset="0"/>
                <a:ea typeface="ＭＳ Ｐゴシック" charset="0"/>
                <a:cs typeface="ＭＳ Ｐゴシック" charset="0"/>
              </a:rPr>
              <a:t>Whole monkey: Here, the monkey is making choices (red vs green spots) in order to get rewards (liquid). Whether the monkey gets rewarded for red or green changes over time, and the monkey doesn</a:t>
            </a:r>
            <a:r>
              <a:rPr lang="ja-JP" altLang="en-US">
                <a:latin typeface="Times" charset="0"/>
                <a:ea typeface="ＭＳ Ｐゴシック" charset="0"/>
                <a:cs typeface="ＭＳ Ｐゴシック" charset="0"/>
              </a:rPr>
              <a:t>’</a:t>
            </a:r>
            <a:r>
              <a:rPr lang="en-US" altLang="ja-JP">
                <a:latin typeface="Times" charset="0"/>
                <a:ea typeface="ＭＳ Ｐゴシック" charset="0"/>
                <a:cs typeface="ＭＳ Ｐゴシック" charset="0"/>
              </a:rPr>
              <a:t>t know color will be rewarded. The monkeys behavior is predicted by a simple linear filter weighting the history of rewards over time followed by a static nonlinearity. There</a:t>
            </a:r>
            <a:r>
              <a:rPr lang="ja-JP" altLang="en-US">
                <a:latin typeface="Times" charset="0"/>
                <a:ea typeface="ＭＳ Ｐゴシック" charset="0"/>
                <a:cs typeface="ＭＳ Ｐゴシック" charset="0"/>
              </a:rPr>
              <a:t>’</a:t>
            </a:r>
            <a:r>
              <a:rPr lang="en-US" altLang="ja-JP">
                <a:latin typeface="Times" charset="0"/>
                <a:ea typeface="ＭＳ Ｐゴシック" charset="0"/>
                <a:cs typeface="ＭＳ Ｐゴシック" charset="0"/>
              </a:rPr>
              <a:t>s also a stage of noise added at the end not shown here.</a:t>
            </a:r>
            <a:endParaRPr lang="en-US">
              <a:latin typeface="Times" charset="0"/>
              <a:ea typeface="ＭＳ Ｐゴシック" charset="0"/>
              <a:cs typeface="ＭＳ Ｐゴシック"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fld id="{2AB0638E-99B0-184F-9A54-05C7FE4D05FF}" type="slidenum">
              <a:rPr lang="en-US" sz="1200" u="none">
                <a:latin typeface="Arial" charset="0"/>
              </a:rPr>
              <a:pPr/>
              <a:t>4</a:t>
            </a:fld>
            <a:endParaRPr lang="en-US" sz="1200" u="none">
              <a:latin typeface="Arial" charset="0"/>
            </a:endParaRPr>
          </a:p>
        </p:txBody>
      </p:sp>
      <p:sp>
        <p:nvSpPr>
          <p:cNvPr id="20482" name="Rectangle 2"/>
          <p:cNvSpPr>
            <a:spLocks noGrp="1" noRot="1" noChangeAspect="1" noChangeArrowheads="1" noTextEdit="1"/>
          </p:cNvSpPr>
          <p:nvPr>
            <p:ph type="sldImg"/>
          </p:nvPr>
        </p:nvSpPr>
        <p:spPr>
          <a:ln/>
        </p:spPr>
      </p:sp>
      <p:sp>
        <p:nvSpPr>
          <p:cNvPr id="20483"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r>
              <a:rPr lang="en-US">
                <a:latin typeface="Times" charset="0"/>
                <a:ea typeface="ＭＳ Ｐゴシック" charset="0"/>
                <a:cs typeface="ＭＳ Ｐゴシック" charset="0"/>
              </a:rPr>
              <a:t>Important questions about how a neuron can convey information</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Slide Image Placeholder 1"/>
          <p:cNvSpPr>
            <a:spLocks noGrp="1" noRot="1" noChangeAspect="1"/>
          </p:cNvSpPr>
          <p:nvPr>
            <p:ph type="sldImg"/>
          </p:nvPr>
        </p:nvSpPr>
        <p:spPr>
          <a:ln/>
        </p:spPr>
      </p:sp>
      <p:sp>
        <p:nvSpPr>
          <p:cNvPr id="59394"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a:latin typeface="Times New Roman" charset="0"/>
                <a:ea typeface="ＭＳ Ｐゴシック" charset="0"/>
                <a:cs typeface="ＭＳ Ｐゴシック" charset="0"/>
              </a:rPr>
              <a:t>Calcium action potentials can be measured in some dendrites. Here, caged glutamate is being released onto a cell. This is a synthetic glutamate analog that is inactive, because there is an additional molecule attached to the glutamate. When light is absorbed by the molecule, it cleaves, releasing glutamate that then can bind to glutamate receptors.</a:t>
            </a:r>
          </a:p>
          <a:p>
            <a:endParaRPr lang="en-US">
              <a:latin typeface="Times New Roman" charset="0"/>
              <a:ea typeface="ＭＳ Ｐゴシック" charset="0"/>
              <a:cs typeface="ＭＳ Ｐゴシック" charset="0"/>
            </a:endParaRPr>
          </a:p>
          <a:p>
            <a:r>
              <a:rPr lang="en-US">
                <a:latin typeface="Times New Roman" charset="0"/>
                <a:ea typeface="ＭＳ Ｐゴシック" charset="0"/>
                <a:cs typeface="ＭＳ Ｐゴシック" charset="0"/>
              </a:rPr>
              <a:t>Calcium action potentials occur when the cell depolarizes sufficiently to open a large calcium current, which then further depolarizes the cell producing positive feedback. Eventually (~50 – 100 ms) calcium channels inactivate (close), even though the cell is still depolarized, thereby ending the action potential. </a:t>
            </a:r>
          </a:p>
        </p:txBody>
      </p:sp>
      <p:sp>
        <p:nvSpPr>
          <p:cNvPr id="59395"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pPr eaLnBrk="1" hangingPunct="1"/>
            <a:fld id="{064F1F94-0BAB-9F43-9DC3-C9080C2B40A7}" type="slidenum">
              <a:rPr lang="en-US" sz="1200" u="none">
                <a:latin typeface="Times New Roman" charset="0"/>
              </a:rPr>
              <a:pPr eaLnBrk="1" hangingPunct="1"/>
              <a:t>24</a:t>
            </a:fld>
            <a:endParaRPr lang="en-US" sz="1200" u="none">
              <a:latin typeface="Times New Roman"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fld id="{F38374B8-7697-284C-87FE-9FAA74DD8602}" type="slidenum">
              <a:rPr lang="en-US" sz="1200" u="none"/>
              <a:pPr/>
              <a:t>28</a:t>
            </a:fld>
            <a:endParaRPr lang="en-US" sz="1200" u="none"/>
          </a:p>
        </p:txBody>
      </p:sp>
      <p:sp>
        <p:nvSpPr>
          <p:cNvPr id="62466" name="Rectangle 2"/>
          <p:cNvSpPr>
            <a:spLocks noGrp="1" noRot="1" noChangeAspect="1" noChangeArrowheads="1" noTextEdit="1"/>
          </p:cNvSpPr>
          <p:nvPr>
            <p:ph type="sldImg"/>
          </p:nvPr>
        </p:nvSpPr>
        <p:spPr>
          <a:ln/>
        </p:spPr>
      </p:sp>
      <p:sp>
        <p:nvSpPr>
          <p:cNvPr id="62467"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latin typeface="Times" charset="0"/>
              <a:ea typeface="ＭＳ Ｐゴシック" charset="0"/>
              <a:cs typeface="ＭＳ Ｐゴシック"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fld id="{5D3F2F84-256B-E348-98C0-5D56E91F5B44}" type="slidenum">
              <a:rPr lang="en-US" sz="1200" u="none"/>
              <a:pPr/>
              <a:t>5</a:t>
            </a:fld>
            <a:endParaRPr lang="en-US" sz="1200" u="none"/>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r>
              <a:rPr lang="en-US">
                <a:latin typeface="Times" charset="0"/>
                <a:ea typeface="ＭＳ Ｐゴシック" charset="0"/>
                <a:cs typeface="ＭＳ Ｐゴシック" charset="0"/>
              </a:rPr>
              <a:t>This diagram indicates a commonly used procedure for answering the question:</a:t>
            </a:r>
          </a:p>
          <a:p>
            <a:pPr eaLnBrk="1" hangingPunct="1"/>
            <a:r>
              <a:rPr lang="ja-JP" altLang="en-US">
                <a:latin typeface="Times" charset="0"/>
                <a:ea typeface="ＭＳ Ｐゴシック" charset="0"/>
                <a:cs typeface="ＭＳ Ｐゴシック" charset="0"/>
              </a:rPr>
              <a:t>“</a:t>
            </a:r>
            <a:r>
              <a:rPr lang="en-US" altLang="ja-JP">
                <a:latin typeface="Times" charset="0"/>
                <a:ea typeface="ＭＳ Ｐゴシック" charset="0"/>
                <a:cs typeface="ＭＳ Ｐゴシック" charset="0"/>
              </a:rPr>
              <a:t>What makes a neuron respond?</a:t>
            </a:r>
            <a:r>
              <a:rPr lang="ja-JP" altLang="en-US">
                <a:latin typeface="Times" charset="0"/>
                <a:ea typeface="ＭＳ Ｐゴシック" charset="0"/>
                <a:cs typeface="ＭＳ Ｐゴシック" charset="0"/>
              </a:rPr>
              <a:t>”</a:t>
            </a:r>
            <a:endParaRPr lang="en-US" altLang="ja-JP">
              <a:latin typeface="Times" charset="0"/>
              <a:ea typeface="ＭＳ Ｐゴシック" charset="0"/>
              <a:cs typeface="ＭＳ Ｐゴシック" charset="0"/>
            </a:endParaRPr>
          </a:p>
          <a:p>
            <a:pPr eaLnBrk="1" hangingPunct="1"/>
            <a:endParaRPr lang="en-US">
              <a:latin typeface="Times" charset="0"/>
              <a:ea typeface="ＭＳ Ｐゴシック" charset="0"/>
              <a:cs typeface="ＭＳ Ｐゴシック" charset="0"/>
            </a:endParaRPr>
          </a:p>
          <a:p>
            <a:pPr eaLnBrk="1" hangingPunct="1"/>
            <a:r>
              <a:rPr lang="en-US">
                <a:latin typeface="Times" charset="0"/>
                <a:ea typeface="ＭＳ Ｐゴシック" charset="0"/>
                <a:cs typeface="ＭＳ Ｐゴシック" charset="0"/>
              </a:rPr>
              <a:t>The method is called reverse correlation.</a:t>
            </a:r>
          </a:p>
          <a:p>
            <a:pPr eaLnBrk="1" hangingPunct="1"/>
            <a:endParaRPr lang="en-US">
              <a:latin typeface="Times" charset="0"/>
              <a:ea typeface="ＭＳ Ｐゴシック" charset="0"/>
              <a:cs typeface="ＭＳ Ｐゴシック" charset="0"/>
            </a:endParaRPr>
          </a:p>
          <a:p>
            <a:pPr eaLnBrk="1" hangingPunct="1"/>
            <a:r>
              <a:rPr lang="en-US">
                <a:latin typeface="Times" charset="0"/>
                <a:ea typeface="ＭＳ Ｐゴシック" charset="0"/>
                <a:cs typeface="ＭＳ Ｐゴシック" charset="0"/>
              </a:rPr>
              <a:t>A Gaussian white noise stimulus is presented to the retina, and the spiking response is recording (spikes are black tick marks underneath the light intensity trace).</a:t>
            </a:r>
          </a:p>
          <a:p>
            <a:pPr eaLnBrk="1" hangingPunct="1"/>
            <a:r>
              <a:rPr lang="en-US">
                <a:latin typeface="Times" charset="0"/>
                <a:ea typeface="ＭＳ Ｐゴシック" charset="0"/>
                <a:cs typeface="ＭＳ Ｐゴシック" charset="0"/>
              </a:rPr>
              <a:t>Prior to each spike, a 1 second segment of stimulus is extracted. When all 1 second segments are averaged, this yields so-called spike-triggered average stimulus.</a:t>
            </a:r>
          </a:p>
          <a:p>
            <a:pPr eaLnBrk="1" hangingPunct="1"/>
            <a:endParaRPr lang="en-US">
              <a:latin typeface="Times" charset="0"/>
              <a:ea typeface="ＭＳ Ｐゴシック" charset="0"/>
              <a:cs typeface="ＭＳ Ｐゴシック"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fld id="{E0E126B1-F244-A545-B06D-3F4554C39D37}" type="slidenum">
              <a:rPr lang="en-US" sz="1200" u="none"/>
              <a:pPr/>
              <a:t>6</a:t>
            </a:fld>
            <a:endParaRPr lang="en-US" sz="1200" u="none"/>
          </a:p>
        </p:txBody>
      </p:sp>
      <p:sp>
        <p:nvSpPr>
          <p:cNvPr id="30722" name="Rectangle 2"/>
          <p:cNvSpPr>
            <a:spLocks noGrp="1" noRot="1" noChangeAspect="1" noChangeArrowheads="1" noTextEdit="1"/>
          </p:cNvSpPr>
          <p:nvPr>
            <p:ph type="sldImg"/>
          </p:nvPr>
        </p:nvSpPr>
        <p:spPr>
          <a:ln/>
        </p:spPr>
      </p:sp>
      <p:sp>
        <p:nvSpPr>
          <p:cNvPr id="30723"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r>
              <a:rPr lang="en-US">
                <a:latin typeface="Times" charset="0"/>
                <a:ea typeface="ＭＳ Ｐゴシック" charset="0"/>
                <a:cs typeface="ＭＳ Ｐゴシック" charset="0"/>
              </a:rPr>
              <a:t>The necessary condition for computing the most effective stimulus by reverse correlation (spike-triggered-average) is each stimulus on one side of zero (zero is the mean stimulus) is matched by a stimulus on the opposite side of zero. This condition is called </a:t>
            </a:r>
            <a:r>
              <a:rPr lang="ja-JP" altLang="en-US">
                <a:latin typeface="Times" charset="0"/>
                <a:ea typeface="ＭＳ Ｐゴシック" charset="0"/>
                <a:cs typeface="ＭＳ Ｐゴシック" charset="0"/>
              </a:rPr>
              <a:t>“</a:t>
            </a:r>
            <a:r>
              <a:rPr lang="en-US" altLang="ja-JP">
                <a:latin typeface="Times" charset="0"/>
                <a:ea typeface="ＭＳ Ｐゴシック" charset="0"/>
                <a:cs typeface="ＭＳ Ｐゴシック" charset="0"/>
              </a:rPr>
              <a:t>spherical symmetry</a:t>
            </a:r>
            <a:r>
              <a:rPr lang="ja-JP" altLang="en-US">
                <a:latin typeface="Times" charset="0"/>
                <a:ea typeface="ＭＳ Ｐゴシック" charset="0"/>
                <a:cs typeface="ＭＳ Ｐゴシック" charset="0"/>
              </a:rPr>
              <a:t>”</a:t>
            </a:r>
            <a:r>
              <a:rPr lang="en-US" altLang="ja-JP">
                <a:latin typeface="Times" charset="0"/>
                <a:ea typeface="ＭＳ Ｐゴシック" charset="0"/>
                <a:cs typeface="ＭＳ Ｐゴシック" charset="0"/>
              </a:rPr>
              <a:t> meaning that like an n-dimensional sphere  (what one typically thinks of as a sphere is a 3-D sphere), no matter which way you view the sphere, the sphere is the same. Thus, every direction in stimulus space is like every other direction. Gaussian white noise is a convenient way to achieve this condition.</a:t>
            </a:r>
            <a:endParaRPr lang="en-US">
              <a:latin typeface="Times" charset="0"/>
              <a:ea typeface="ＭＳ Ｐゴシック" charset="0"/>
              <a:cs typeface="ＭＳ Ｐゴシック"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fld id="{7FED3BAD-73F8-A14E-AEFD-6E87302E53E3}" type="slidenum">
              <a:rPr lang="en-US" sz="1200" u="none"/>
              <a:pPr/>
              <a:t>7</a:t>
            </a:fld>
            <a:endParaRPr lang="en-US" sz="1200" u="none"/>
          </a:p>
        </p:txBody>
      </p:sp>
      <p:sp>
        <p:nvSpPr>
          <p:cNvPr id="26626" name="Rectangle 2"/>
          <p:cNvSpPr>
            <a:spLocks noGrp="1" noRot="1" noChangeAspect="1" noChangeArrowheads="1" noTextEdit="1"/>
          </p:cNvSpPr>
          <p:nvPr>
            <p:ph type="sldImg"/>
          </p:nvPr>
        </p:nvSpPr>
        <p:spPr>
          <a:ln/>
        </p:spPr>
      </p:sp>
      <p:sp>
        <p:nvSpPr>
          <p:cNvPr id="26627"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en-US">
              <a:latin typeface="Times" charset="0"/>
              <a:ea typeface="ＭＳ Ｐゴシック" charset="0"/>
              <a:cs typeface="ＭＳ Ｐゴシック" charset="0"/>
              <a:sym typeface="Symbol" charset="0"/>
            </a:endParaRPr>
          </a:p>
          <a:p>
            <a:pPr eaLnBrk="1" hangingPunct="1">
              <a:buFont typeface="Symbol" charset="0"/>
              <a:buNone/>
            </a:pPr>
            <a:endParaRPr lang="en-US" i="1">
              <a:latin typeface="Times" charset="0"/>
              <a:ea typeface="ＭＳ Ｐゴシック" charset="0"/>
              <a:cs typeface="ＭＳ Ｐゴシック" charset="0"/>
            </a:endParaRPr>
          </a:p>
          <a:p>
            <a:pPr eaLnBrk="1" hangingPunct="1"/>
            <a:endParaRPr lang="en-US" i="1">
              <a:latin typeface="Times" charset="0"/>
              <a:ea typeface="ＭＳ Ｐゴシック" charset="0"/>
              <a:cs typeface="ＭＳ Ｐゴシック"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fld id="{269D1DC6-E066-9348-8642-FE7E43F6E8DC}" type="slidenum">
              <a:rPr lang="en-US" sz="1200" u="none"/>
              <a:pPr/>
              <a:t>8</a:t>
            </a:fld>
            <a:endParaRPr lang="en-US" sz="1200" u="none"/>
          </a:p>
        </p:txBody>
      </p:sp>
      <p:sp>
        <p:nvSpPr>
          <p:cNvPr id="24578" name="Rectangle 2"/>
          <p:cNvSpPr>
            <a:spLocks noGrp="1" noRot="1" noChangeAspect="1" noChangeArrowheads="1" noTextEdit="1"/>
          </p:cNvSpPr>
          <p:nvPr>
            <p:ph type="sldImg"/>
          </p:nvPr>
        </p:nvSpPr>
        <p:spPr>
          <a:ln/>
        </p:spPr>
      </p:sp>
      <p:sp>
        <p:nvSpPr>
          <p:cNvPr id="24579"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r>
              <a:rPr lang="en-US">
                <a:latin typeface="Times" charset="0"/>
                <a:ea typeface="ＭＳ Ｐゴシック" charset="0"/>
                <a:cs typeface="ＭＳ Ｐゴシック" charset="0"/>
              </a:rPr>
              <a:t>The spike-triggered average (STA) is selecting the average stimulus out of a large set of possible stimuli. If the chosen set of stimuli are random, this experiment tells you something. However, if you did this with something like a periodic stimulus (a repeatedly flashing light), then the STA is guaranteed to be periodic, because there is no other possible stimuli.</a:t>
            </a:r>
          </a:p>
          <a:p>
            <a:pPr eaLnBrk="1" hangingPunct="1"/>
            <a:r>
              <a:rPr lang="en-US">
                <a:latin typeface="Times" charset="0"/>
                <a:ea typeface="ＭＳ Ｐゴシック" charset="0"/>
                <a:cs typeface="ＭＳ Ｐゴシック" charset="0"/>
              </a:rPr>
              <a:t>And so the procedure of </a:t>
            </a:r>
            <a:r>
              <a:rPr lang="ja-JP" altLang="en-US">
                <a:latin typeface="Times" charset="0"/>
                <a:ea typeface="ＭＳ Ｐゴシック" charset="0"/>
                <a:cs typeface="ＭＳ Ｐゴシック" charset="0"/>
              </a:rPr>
              <a:t>‘</a:t>
            </a:r>
            <a:r>
              <a:rPr lang="en-US" altLang="ja-JP">
                <a:latin typeface="Times" charset="0"/>
                <a:ea typeface="ＭＳ Ｐゴシック" charset="0"/>
                <a:cs typeface="ＭＳ Ｐゴシック" charset="0"/>
              </a:rPr>
              <a:t>white-noise analysis</a:t>
            </a:r>
            <a:r>
              <a:rPr lang="ja-JP" altLang="en-US">
                <a:latin typeface="Times" charset="0"/>
                <a:ea typeface="ＭＳ Ｐゴシック" charset="0"/>
                <a:cs typeface="ＭＳ Ｐゴシック" charset="0"/>
              </a:rPr>
              <a:t>’</a:t>
            </a:r>
            <a:r>
              <a:rPr lang="en-US" altLang="ja-JP">
                <a:latin typeface="Times" charset="0"/>
                <a:ea typeface="ＭＳ Ｐゴシック" charset="0"/>
                <a:cs typeface="ＭＳ Ｐゴシック" charset="0"/>
              </a:rPr>
              <a:t> relies on the fact that the stimulus is random. White noise means that the stimulus contains all possible temporal frequencies in equal power. Another way of saying this is that the power spectrum is flat. Visual white noise looks like a television that</a:t>
            </a:r>
            <a:r>
              <a:rPr lang="ja-JP" altLang="en-US">
                <a:latin typeface="Times" charset="0"/>
                <a:ea typeface="ＭＳ Ｐゴシック" charset="0"/>
                <a:cs typeface="ＭＳ Ｐゴシック" charset="0"/>
              </a:rPr>
              <a:t>’</a:t>
            </a:r>
            <a:r>
              <a:rPr lang="en-US" altLang="ja-JP">
                <a:latin typeface="Times" charset="0"/>
                <a:ea typeface="ＭＳ Ｐゴシック" charset="0"/>
                <a:cs typeface="ＭＳ Ｐゴシック" charset="0"/>
              </a:rPr>
              <a:t>s not tuned to a station (</a:t>
            </a:r>
            <a:r>
              <a:rPr lang="ja-JP" altLang="en-US">
                <a:latin typeface="Times" charset="0"/>
                <a:ea typeface="ＭＳ Ｐゴシック" charset="0"/>
                <a:cs typeface="ＭＳ Ｐゴシック" charset="0"/>
              </a:rPr>
              <a:t>‘</a:t>
            </a:r>
            <a:r>
              <a:rPr lang="en-US" altLang="ja-JP">
                <a:latin typeface="Times" charset="0"/>
                <a:ea typeface="ＭＳ Ｐゴシック" charset="0"/>
                <a:cs typeface="ＭＳ Ｐゴシック" charset="0"/>
              </a:rPr>
              <a:t>snow</a:t>
            </a:r>
            <a:r>
              <a:rPr lang="ja-JP" altLang="en-US">
                <a:latin typeface="Times" charset="0"/>
                <a:ea typeface="ＭＳ Ｐゴシック" charset="0"/>
                <a:cs typeface="ＭＳ Ｐゴシック" charset="0"/>
              </a:rPr>
              <a:t>’</a:t>
            </a:r>
            <a:r>
              <a:rPr lang="en-US" altLang="ja-JP">
                <a:latin typeface="Times" charset="0"/>
                <a:ea typeface="ＭＳ Ｐゴシック" charset="0"/>
                <a:cs typeface="ＭＳ Ｐゴシック" charset="0"/>
              </a:rPr>
              <a:t>). Auditory white noise sounds like </a:t>
            </a:r>
            <a:r>
              <a:rPr lang="ja-JP" altLang="en-US">
                <a:latin typeface="Times" charset="0"/>
                <a:ea typeface="ＭＳ Ｐゴシック" charset="0"/>
                <a:cs typeface="ＭＳ Ｐゴシック" charset="0"/>
              </a:rPr>
              <a:t>‘</a:t>
            </a:r>
            <a:r>
              <a:rPr lang="en-US" altLang="ja-JP">
                <a:latin typeface="Times" charset="0"/>
                <a:ea typeface="ＭＳ Ｐゴシック" charset="0"/>
                <a:cs typeface="ＭＳ Ｐゴシック" charset="0"/>
              </a:rPr>
              <a:t>shhhh</a:t>
            </a:r>
            <a:r>
              <a:rPr lang="ja-JP" altLang="en-US">
                <a:latin typeface="Times" charset="0"/>
                <a:ea typeface="ＭＳ Ｐゴシック" charset="0"/>
                <a:cs typeface="ＭＳ Ｐゴシック" charset="0"/>
              </a:rPr>
              <a:t>’</a:t>
            </a:r>
            <a:r>
              <a:rPr lang="en-US" altLang="ja-JP">
                <a:latin typeface="Times" charset="0"/>
                <a:ea typeface="ＭＳ Ｐゴシック" charset="0"/>
                <a:cs typeface="ＭＳ Ｐゴシック" charset="0"/>
              </a:rPr>
              <a:t>.</a:t>
            </a:r>
          </a:p>
          <a:p>
            <a:pPr eaLnBrk="1" hangingPunct="1"/>
            <a:r>
              <a:rPr lang="en-US">
                <a:latin typeface="Times" charset="0"/>
                <a:ea typeface="ＭＳ Ｐゴシック" charset="0"/>
                <a:cs typeface="ＭＳ Ｐゴシック" charset="0"/>
              </a:rPr>
              <a:t>A special case of white noise is drawn from a Gaussian distribution. In Gaussian white noise, all possible temporal patterns and frequencies occur with equal probability,  so if a cell preferentially responds to one type of pattern, it</a:t>
            </a:r>
            <a:r>
              <a:rPr lang="ja-JP" altLang="en-US">
                <a:latin typeface="Times" charset="0"/>
                <a:ea typeface="ＭＳ Ｐゴシック" charset="0"/>
                <a:cs typeface="ＭＳ Ｐゴシック" charset="0"/>
              </a:rPr>
              <a:t>’</a:t>
            </a:r>
            <a:r>
              <a:rPr lang="en-US" altLang="ja-JP">
                <a:latin typeface="Times" charset="0"/>
                <a:ea typeface="ＭＳ Ｐゴシック" charset="0"/>
                <a:cs typeface="ＭＳ Ｐゴシック" charset="0"/>
              </a:rPr>
              <a:t>s because the cell really has that preference, not because the stimulus is enriched for that pattern.</a:t>
            </a:r>
            <a:endParaRPr lang="en-US">
              <a:latin typeface="Times" charset="0"/>
              <a:ea typeface="ＭＳ Ｐゴシック" charset="0"/>
              <a:cs typeface="ＭＳ Ｐゴシック"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fld id="{FE05C599-4E5C-FA49-B1F0-58573620E235}" type="slidenum">
              <a:rPr lang="en-US" sz="1200" u="none"/>
              <a:pPr/>
              <a:t>9</a:t>
            </a:fld>
            <a:endParaRPr lang="en-US" sz="1200" u="none"/>
          </a:p>
        </p:txBody>
      </p:sp>
      <p:sp>
        <p:nvSpPr>
          <p:cNvPr id="28674" name="Rectangle 2"/>
          <p:cNvSpPr>
            <a:spLocks noGrp="1" noRot="1" noChangeAspect="1" noChangeArrowheads="1"/>
          </p:cNvSpPr>
          <p:nvPr>
            <p:ph type="sldImg"/>
          </p:nvPr>
        </p:nvSpPr>
        <p:spPr>
          <a:solidFill>
            <a:srgbClr val="FFFFFF"/>
          </a:solidFill>
          <a:ln/>
        </p:spPr>
      </p:sp>
      <p:sp>
        <p:nvSpPr>
          <p:cNvPr id="28675" name="Rectangle 3"/>
          <p:cNvSpPr>
            <a:spLocks noGrp="1" noChangeArrowheads="1"/>
          </p:cNvSpPr>
          <p:nvPr>
            <p:ph type="body" idx="1"/>
          </p:nvPr>
        </p:nvSpPr>
        <p:spPr>
          <a:solidFill>
            <a:srgbClr val="FFFFFF"/>
          </a:solidFill>
          <a:ln>
            <a:solidFill>
              <a:srgbClr val="000000"/>
            </a:solidFill>
          </a:ln>
          <a:extLst>
            <a:ext uri="{FAA26D3D-D897-4be2-8F04-BA451C77F1D7}">
              <ma14:placeholderFlag xmlns="" xmlns:ma14="http://schemas.microsoft.com/office/mac/drawingml/2011/main" val="1"/>
            </a:ext>
          </a:extLst>
        </p:spPr>
        <p:txBody>
          <a:bodyPr/>
          <a:lstStyle/>
          <a:p>
            <a:pPr eaLnBrk="1" hangingPunct="1"/>
            <a:endParaRPr lang="en-US">
              <a:latin typeface="Times" charset="0"/>
              <a:ea typeface="ＭＳ Ｐゴシック" charset="0"/>
              <a:cs typeface="ＭＳ Ｐゴシック"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fld id="{049F8B56-1FA5-A847-8BD1-6C7D0C3311A0}" type="slidenum">
              <a:rPr lang="en-US" sz="1200" u="none"/>
              <a:pPr/>
              <a:t>10</a:t>
            </a:fld>
            <a:endParaRPr lang="en-US" sz="1200" u="none"/>
          </a:p>
        </p:txBody>
      </p:sp>
      <p:sp>
        <p:nvSpPr>
          <p:cNvPr id="32770" name="Rectangle 2"/>
          <p:cNvSpPr>
            <a:spLocks noGrp="1" noRot="1" noChangeAspect="1" noChangeArrowheads="1"/>
          </p:cNvSpPr>
          <p:nvPr>
            <p:ph type="sldImg"/>
          </p:nvPr>
        </p:nvSpPr>
        <p:spPr>
          <a:xfrm>
            <a:off x="2857500" y="515938"/>
            <a:ext cx="3427413" cy="2570162"/>
          </a:xfrm>
          <a:solidFill>
            <a:srgbClr val="FFFFFF"/>
          </a:solidFill>
          <a:ln/>
        </p:spPr>
      </p:sp>
      <p:sp>
        <p:nvSpPr>
          <p:cNvPr id="32771" name="Rectangle 3"/>
          <p:cNvSpPr>
            <a:spLocks noGrp="1" noChangeArrowheads="1"/>
          </p:cNvSpPr>
          <p:nvPr>
            <p:ph type="body" idx="1"/>
          </p:nvPr>
        </p:nvSpPr>
        <p:spPr>
          <a:xfrm>
            <a:off x="914400" y="3259138"/>
            <a:ext cx="7315200" cy="3082925"/>
          </a:xfrm>
          <a:solidFill>
            <a:srgbClr val="FFFFFF"/>
          </a:solidFill>
          <a:ln>
            <a:solidFill>
              <a:srgbClr val="000000"/>
            </a:solidFill>
          </a:ln>
        </p:spPr>
        <p:txBody>
          <a:bodyPr/>
          <a:lstStyle/>
          <a:p>
            <a:pPr eaLnBrk="1" hangingPunct="1"/>
            <a:r>
              <a:rPr lang="en-US">
                <a:latin typeface="Times" charset="0"/>
                <a:ea typeface="ＭＳ Ｐゴシック" charset="0"/>
                <a:cs typeface="ＭＳ Ｐゴシック" charset="0"/>
              </a:rPr>
              <a:t>This is a single photoreceptor sucked up into a glass pipette. One of Denis Baylor</a:t>
            </a:r>
            <a:r>
              <a:rPr lang="ja-JP" altLang="en-US">
                <a:latin typeface="Times" charset="0"/>
                <a:ea typeface="ＭＳ Ｐゴシック" charset="0"/>
                <a:cs typeface="ＭＳ Ｐゴシック" charset="0"/>
              </a:rPr>
              <a:t>’</a:t>
            </a:r>
            <a:r>
              <a:rPr lang="en-US" altLang="ja-JP">
                <a:latin typeface="Times" charset="0"/>
                <a:ea typeface="ＭＳ Ｐゴシック" charset="0"/>
                <a:cs typeface="ＭＳ Ｐゴシック" charset="0"/>
              </a:rPr>
              <a:t>s postdocs is at the other end (buffered by a micromanipulator) recording currents passing across the membrane in response to a flash of light (yellow bar).</a:t>
            </a:r>
            <a:endParaRPr lang="en-US">
              <a:latin typeface="Times" charset="0"/>
              <a:ea typeface="ＭＳ Ｐゴシック" charset="0"/>
              <a:cs typeface="ＭＳ Ｐゴシック"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fld id="{14D65732-BAEF-994D-B488-30CB8B4D6EEF}" type="slidenum">
              <a:rPr lang="en-US" sz="1200" u="none"/>
              <a:pPr/>
              <a:t>11</a:t>
            </a:fld>
            <a:endParaRPr lang="en-US" sz="1200" u="none"/>
          </a:p>
        </p:txBody>
      </p:sp>
      <p:sp>
        <p:nvSpPr>
          <p:cNvPr id="34818" name="Rectangle 2"/>
          <p:cNvSpPr>
            <a:spLocks noGrp="1" noRot="1" noChangeAspect="1" noChangeArrowheads="1"/>
          </p:cNvSpPr>
          <p:nvPr>
            <p:ph type="sldImg"/>
          </p:nvPr>
        </p:nvSpPr>
        <p:spPr>
          <a:xfrm>
            <a:off x="2857500" y="515938"/>
            <a:ext cx="3427413" cy="2570162"/>
          </a:xfrm>
          <a:solidFill>
            <a:srgbClr val="FFFFFF"/>
          </a:solidFill>
          <a:ln/>
        </p:spPr>
      </p:sp>
      <p:sp>
        <p:nvSpPr>
          <p:cNvPr id="34819" name="Rectangle 3"/>
          <p:cNvSpPr>
            <a:spLocks noGrp="1" noChangeArrowheads="1"/>
          </p:cNvSpPr>
          <p:nvPr>
            <p:ph type="body" idx="1"/>
          </p:nvPr>
        </p:nvSpPr>
        <p:spPr>
          <a:xfrm>
            <a:off x="914400" y="3259138"/>
            <a:ext cx="7315200" cy="3082925"/>
          </a:xfrm>
          <a:solidFill>
            <a:srgbClr val="FFFFFF"/>
          </a:solidFill>
          <a:ln>
            <a:solidFill>
              <a:srgbClr val="000000"/>
            </a:solidFill>
          </a:ln>
        </p:spPr>
        <p:txBody>
          <a:bodyPr/>
          <a:lstStyle/>
          <a:p>
            <a:pPr eaLnBrk="1" hangingPunct="1"/>
            <a:r>
              <a:rPr lang="en-US">
                <a:latin typeface="Times" charset="0"/>
                <a:ea typeface="ＭＳ Ｐゴシック" charset="0"/>
                <a:cs typeface="ＭＳ Ｐゴシック" charset="0"/>
              </a:rPr>
              <a:t>The photoreceptor has a range in the middle where the response curve is approximated by a line - </a:t>
            </a:r>
            <a:r>
              <a:rPr lang="ja-JP" altLang="en-US">
                <a:latin typeface="Times" charset="0"/>
                <a:ea typeface="ＭＳ Ｐゴシック" charset="0"/>
                <a:cs typeface="ＭＳ Ｐゴシック" charset="0"/>
              </a:rPr>
              <a:t>‘</a:t>
            </a:r>
            <a:r>
              <a:rPr lang="en-US" altLang="ja-JP">
                <a:latin typeface="Times" charset="0"/>
                <a:ea typeface="ＭＳ Ｐゴシック" charset="0"/>
                <a:cs typeface="ＭＳ Ｐゴシック" charset="0"/>
              </a:rPr>
              <a:t>the linear range</a:t>
            </a:r>
            <a:r>
              <a:rPr lang="ja-JP" altLang="en-US">
                <a:latin typeface="Times" charset="0"/>
                <a:ea typeface="ＭＳ Ｐゴシック" charset="0"/>
                <a:cs typeface="ＭＳ Ｐゴシック" charset="0"/>
              </a:rPr>
              <a:t>’</a:t>
            </a:r>
            <a:r>
              <a:rPr lang="en-US" altLang="ja-JP">
                <a:latin typeface="Times" charset="0"/>
                <a:ea typeface="ＭＳ Ｐゴシック" charset="0"/>
                <a:cs typeface="ＭＳ Ｐゴシック" charset="0"/>
              </a:rPr>
              <a:t>. The following slides focus on this linear range.</a:t>
            </a:r>
            <a:endParaRPr lang="en-US">
              <a:latin typeface="Times" charset="0"/>
              <a:ea typeface="ＭＳ Ｐゴシック" charset="0"/>
              <a:cs typeface="ＭＳ Ｐゴシック"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p:txBody>
          <a:bodyPr/>
          <a:lstStyle>
            <a:lvl1pPr>
              <a:defRPr/>
            </a:lvl1pPr>
          </a:lstStyle>
          <a:p>
            <a:pPr>
              <a:defRPr/>
            </a:pPr>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p:txBody>
      </p:sp>
      <p:sp>
        <p:nvSpPr>
          <p:cNvPr id="6" name="Rectangle 6"/>
          <p:cNvSpPr>
            <a:spLocks noGrp="1" noChangeArrowheads="1"/>
          </p:cNvSpPr>
          <p:nvPr>
            <p:ph type="sldNum" sz="quarter" idx="12"/>
          </p:nvPr>
        </p:nvSpPr>
        <p:spPr/>
        <p:txBody>
          <a:bodyPr/>
          <a:lstStyle>
            <a:lvl1pPr>
              <a:defRPr/>
            </a:lvl1pPr>
          </a:lstStyle>
          <a:p>
            <a:pPr>
              <a:defRPr/>
            </a:pPr>
            <a:fld id="{A90A3A76-4162-9341-AEBB-6B98EE52621E}" type="slidenum">
              <a:rPr lang="en-US"/>
              <a:pPr>
                <a:defRPr/>
              </a:pPr>
              <a:t>‹#›</a:t>
            </a:fld>
            <a:endParaRPr lang="en-US"/>
          </a:p>
        </p:txBody>
      </p:sp>
    </p:spTree>
    <p:extLst>
      <p:ext uri="{BB962C8B-B14F-4D97-AF65-F5344CB8AC3E}">
        <p14:creationId xmlns:p14="http://schemas.microsoft.com/office/powerpoint/2010/main" val="2804204207"/>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p:txBody>
          <a:bodyPr/>
          <a:lstStyle>
            <a:lvl1pPr>
              <a:defRPr/>
            </a:lvl1pPr>
          </a:lstStyle>
          <a:p>
            <a:pPr>
              <a:defRPr/>
            </a:pPr>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p:txBody>
      </p:sp>
      <p:sp>
        <p:nvSpPr>
          <p:cNvPr id="6" name="Rectangle 6"/>
          <p:cNvSpPr>
            <a:spLocks noGrp="1" noChangeArrowheads="1"/>
          </p:cNvSpPr>
          <p:nvPr>
            <p:ph type="sldNum" sz="quarter" idx="12"/>
          </p:nvPr>
        </p:nvSpPr>
        <p:spPr/>
        <p:txBody>
          <a:bodyPr/>
          <a:lstStyle>
            <a:lvl1pPr>
              <a:defRPr/>
            </a:lvl1pPr>
          </a:lstStyle>
          <a:p>
            <a:pPr>
              <a:defRPr/>
            </a:pPr>
            <a:fld id="{C233ECA3-331D-2C4D-BF70-B3062D4D039F}" type="slidenum">
              <a:rPr lang="en-US"/>
              <a:pPr>
                <a:defRPr/>
              </a:pPr>
              <a:t>‹#›</a:t>
            </a:fld>
            <a:endParaRPr lang="en-US"/>
          </a:p>
        </p:txBody>
      </p:sp>
    </p:spTree>
    <p:extLst>
      <p:ext uri="{BB962C8B-B14F-4D97-AF65-F5344CB8AC3E}">
        <p14:creationId xmlns:p14="http://schemas.microsoft.com/office/powerpoint/2010/main" val="259546184"/>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p:txBody>
          <a:bodyPr/>
          <a:lstStyle>
            <a:lvl1pPr>
              <a:defRPr/>
            </a:lvl1pPr>
          </a:lstStyle>
          <a:p>
            <a:pPr>
              <a:defRPr/>
            </a:pPr>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p:txBody>
      </p:sp>
      <p:sp>
        <p:nvSpPr>
          <p:cNvPr id="6" name="Rectangle 6"/>
          <p:cNvSpPr>
            <a:spLocks noGrp="1" noChangeArrowheads="1"/>
          </p:cNvSpPr>
          <p:nvPr>
            <p:ph type="sldNum" sz="quarter" idx="12"/>
          </p:nvPr>
        </p:nvSpPr>
        <p:spPr/>
        <p:txBody>
          <a:bodyPr/>
          <a:lstStyle>
            <a:lvl1pPr>
              <a:defRPr/>
            </a:lvl1pPr>
          </a:lstStyle>
          <a:p>
            <a:pPr>
              <a:defRPr/>
            </a:pPr>
            <a:fld id="{12D0C766-EF50-0C4D-AABA-A8A3E842CE47}" type="slidenum">
              <a:rPr lang="en-US"/>
              <a:pPr>
                <a:defRPr/>
              </a:pPr>
              <a:t>‹#›</a:t>
            </a:fld>
            <a:endParaRPr lang="en-US"/>
          </a:p>
        </p:txBody>
      </p:sp>
    </p:spTree>
    <p:extLst>
      <p:ext uri="{BB962C8B-B14F-4D97-AF65-F5344CB8AC3E}">
        <p14:creationId xmlns:p14="http://schemas.microsoft.com/office/powerpoint/2010/main" val="57288104"/>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p:txBody>
          <a:bodyPr/>
          <a:lstStyle>
            <a:lvl1pPr>
              <a:defRPr/>
            </a:lvl1pPr>
          </a:lstStyle>
          <a:p>
            <a:pPr>
              <a:defRPr/>
            </a:pPr>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p:txBody>
      </p:sp>
      <p:sp>
        <p:nvSpPr>
          <p:cNvPr id="6" name="Rectangle 6"/>
          <p:cNvSpPr>
            <a:spLocks noGrp="1" noChangeArrowheads="1"/>
          </p:cNvSpPr>
          <p:nvPr>
            <p:ph type="sldNum" sz="quarter" idx="12"/>
          </p:nvPr>
        </p:nvSpPr>
        <p:spPr/>
        <p:txBody>
          <a:bodyPr/>
          <a:lstStyle>
            <a:lvl1pPr>
              <a:defRPr/>
            </a:lvl1pPr>
          </a:lstStyle>
          <a:p>
            <a:pPr>
              <a:defRPr/>
            </a:pPr>
            <a:fld id="{35A261E3-3F69-5F48-B94C-0D10D9A00B1E}" type="slidenum">
              <a:rPr lang="en-US"/>
              <a:pPr>
                <a:defRPr/>
              </a:pPr>
              <a:t>‹#›</a:t>
            </a:fld>
            <a:endParaRPr lang="en-US"/>
          </a:p>
        </p:txBody>
      </p:sp>
    </p:spTree>
    <p:extLst>
      <p:ext uri="{BB962C8B-B14F-4D97-AF65-F5344CB8AC3E}">
        <p14:creationId xmlns:p14="http://schemas.microsoft.com/office/powerpoint/2010/main" val="2098481123"/>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p:txBody>
          <a:bodyPr/>
          <a:lstStyle>
            <a:lvl1pPr>
              <a:defRPr/>
            </a:lvl1pPr>
          </a:lstStyle>
          <a:p>
            <a:pPr>
              <a:defRPr/>
            </a:pPr>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p:txBody>
      </p:sp>
      <p:sp>
        <p:nvSpPr>
          <p:cNvPr id="6" name="Rectangle 6"/>
          <p:cNvSpPr>
            <a:spLocks noGrp="1" noChangeArrowheads="1"/>
          </p:cNvSpPr>
          <p:nvPr>
            <p:ph type="sldNum" sz="quarter" idx="12"/>
          </p:nvPr>
        </p:nvSpPr>
        <p:spPr/>
        <p:txBody>
          <a:bodyPr/>
          <a:lstStyle>
            <a:lvl1pPr>
              <a:defRPr/>
            </a:lvl1pPr>
          </a:lstStyle>
          <a:p>
            <a:pPr>
              <a:defRPr/>
            </a:pPr>
            <a:fld id="{8C259EAF-3287-4044-A711-EB3125A06E93}" type="slidenum">
              <a:rPr lang="en-US"/>
              <a:pPr>
                <a:defRPr/>
              </a:pPr>
              <a:t>‹#›</a:t>
            </a:fld>
            <a:endParaRPr lang="en-US"/>
          </a:p>
        </p:txBody>
      </p:sp>
    </p:spTree>
    <p:extLst>
      <p:ext uri="{BB962C8B-B14F-4D97-AF65-F5344CB8AC3E}">
        <p14:creationId xmlns:p14="http://schemas.microsoft.com/office/powerpoint/2010/main" val="3931226435"/>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p:txBody>
          <a:bodyPr/>
          <a:lstStyle>
            <a:lvl1pPr>
              <a:defRPr/>
            </a:lvl1pPr>
          </a:lstStyle>
          <a:p>
            <a:pPr>
              <a:defRPr/>
            </a:pPr>
            <a:endParaRPr lang="en-US"/>
          </a:p>
        </p:txBody>
      </p:sp>
      <p:sp>
        <p:nvSpPr>
          <p:cNvPr id="6" name="Rectangle 5"/>
          <p:cNvSpPr>
            <a:spLocks noGrp="1" noChangeArrowheads="1"/>
          </p:cNvSpPr>
          <p:nvPr>
            <p:ph type="ftr" sz="quarter" idx="11"/>
          </p:nvPr>
        </p:nvSpPr>
        <p:spPr/>
        <p:txBody>
          <a:bodyPr/>
          <a:lstStyle>
            <a:lvl1pPr>
              <a:defRPr/>
            </a:lvl1pPr>
          </a:lstStyle>
          <a:p>
            <a:pPr>
              <a:defRPr/>
            </a:pPr>
            <a:endParaRPr lang="en-US"/>
          </a:p>
        </p:txBody>
      </p:sp>
      <p:sp>
        <p:nvSpPr>
          <p:cNvPr id="7" name="Rectangle 6"/>
          <p:cNvSpPr>
            <a:spLocks noGrp="1" noChangeArrowheads="1"/>
          </p:cNvSpPr>
          <p:nvPr>
            <p:ph type="sldNum" sz="quarter" idx="12"/>
          </p:nvPr>
        </p:nvSpPr>
        <p:spPr/>
        <p:txBody>
          <a:bodyPr/>
          <a:lstStyle>
            <a:lvl1pPr>
              <a:defRPr/>
            </a:lvl1pPr>
          </a:lstStyle>
          <a:p>
            <a:pPr>
              <a:defRPr/>
            </a:pPr>
            <a:fld id="{0EF8439C-81C3-1747-98F5-1E70EF07A4BD}" type="slidenum">
              <a:rPr lang="en-US"/>
              <a:pPr>
                <a:defRPr/>
              </a:pPr>
              <a:t>‹#›</a:t>
            </a:fld>
            <a:endParaRPr lang="en-US"/>
          </a:p>
        </p:txBody>
      </p:sp>
    </p:spTree>
    <p:extLst>
      <p:ext uri="{BB962C8B-B14F-4D97-AF65-F5344CB8AC3E}">
        <p14:creationId xmlns:p14="http://schemas.microsoft.com/office/powerpoint/2010/main" val="572189859"/>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p:txBody>
          <a:bodyPr/>
          <a:lstStyle>
            <a:lvl1pPr>
              <a:defRPr/>
            </a:lvl1pPr>
          </a:lstStyle>
          <a:p>
            <a:pPr>
              <a:defRPr/>
            </a:pPr>
            <a:endParaRPr lang="en-US"/>
          </a:p>
        </p:txBody>
      </p:sp>
      <p:sp>
        <p:nvSpPr>
          <p:cNvPr id="8" name="Rectangle 5"/>
          <p:cNvSpPr>
            <a:spLocks noGrp="1" noChangeArrowheads="1"/>
          </p:cNvSpPr>
          <p:nvPr>
            <p:ph type="ftr" sz="quarter" idx="11"/>
          </p:nvPr>
        </p:nvSpPr>
        <p:spPr/>
        <p:txBody>
          <a:bodyPr/>
          <a:lstStyle>
            <a:lvl1pPr>
              <a:defRPr/>
            </a:lvl1pPr>
          </a:lstStyle>
          <a:p>
            <a:pPr>
              <a:defRPr/>
            </a:pPr>
            <a:endParaRPr lang="en-US"/>
          </a:p>
        </p:txBody>
      </p:sp>
      <p:sp>
        <p:nvSpPr>
          <p:cNvPr id="9" name="Rectangle 6"/>
          <p:cNvSpPr>
            <a:spLocks noGrp="1" noChangeArrowheads="1"/>
          </p:cNvSpPr>
          <p:nvPr>
            <p:ph type="sldNum" sz="quarter" idx="12"/>
          </p:nvPr>
        </p:nvSpPr>
        <p:spPr/>
        <p:txBody>
          <a:bodyPr/>
          <a:lstStyle>
            <a:lvl1pPr>
              <a:defRPr/>
            </a:lvl1pPr>
          </a:lstStyle>
          <a:p>
            <a:pPr>
              <a:defRPr/>
            </a:pPr>
            <a:fld id="{E8E3128B-E20F-C34E-A729-5B1A73560BBA}" type="slidenum">
              <a:rPr lang="en-US"/>
              <a:pPr>
                <a:defRPr/>
              </a:pPr>
              <a:t>‹#›</a:t>
            </a:fld>
            <a:endParaRPr lang="en-US"/>
          </a:p>
        </p:txBody>
      </p:sp>
    </p:spTree>
    <p:extLst>
      <p:ext uri="{BB962C8B-B14F-4D97-AF65-F5344CB8AC3E}">
        <p14:creationId xmlns:p14="http://schemas.microsoft.com/office/powerpoint/2010/main" val="1523137424"/>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p:txBody>
          <a:bodyPr/>
          <a:lstStyle>
            <a:lvl1pPr>
              <a:defRPr/>
            </a:lvl1pPr>
          </a:lstStyle>
          <a:p>
            <a:pPr>
              <a:defRPr/>
            </a:pPr>
            <a:endParaRPr lang="en-US"/>
          </a:p>
        </p:txBody>
      </p:sp>
      <p:sp>
        <p:nvSpPr>
          <p:cNvPr id="4" name="Rectangle 5"/>
          <p:cNvSpPr>
            <a:spLocks noGrp="1" noChangeArrowheads="1"/>
          </p:cNvSpPr>
          <p:nvPr>
            <p:ph type="ftr" sz="quarter" idx="11"/>
          </p:nvPr>
        </p:nvSpPr>
        <p:spPr/>
        <p:txBody>
          <a:bodyPr/>
          <a:lstStyle>
            <a:lvl1pPr>
              <a:defRPr/>
            </a:lvl1pPr>
          </a:lstStyle>
          <a:p>
            <a:pPr>
              <a:defRPr/>
            </a:pPr>
            <a:endParaRPr lang="en-US"/>
          </a:p>
        </p:txBody>
      </p:sp>
      <p:sp>
        <p:nvSpPr>
          <p:cNvPr id="5" name="Rectangle 6"/>
          <p:cNvSpPr>
            <a:spLocks noGrp="1" noChangeArrowheads="1"/>
          </p:cNvSpPr>
          <p:nvPr>
            <p:ph type="sldNum" sz="quarter" idx="12"/>
          </p:nvPr>
        </p:nvSpPr>
        <p:spPr/>
        <p:txBody>
          <a:bodyPr/>
          <a:lstStyle>
            <a:lvl1pPr>
              <a:defRPr/>
            </a:lvl1pPr>
          </a:lstStyle>
          <a:p>
            <a:pPr>
              <a:defRPr/>
            </a:pPr>
            <a:fld id="{887C0E52-4C97-B745-832A-969462F91B39}" type="slidenum">
              <a:rPr lang="en-US"/>
              <a:pPr>
                <a:defRPr/>
              </a:pPr>
              <a:t>‹#›</a:t>
            </a:fld>
            <a:endParaRPr lang="en-US"/>
          </a:p>
        </p:txBody>
      </p:sp>
    </p:spTree>
    <p:extLst>
      <p:ext uri="{BB962C8B-B14F-4D97-AF65-F5344CB8AC3E}">
        <p14:creationId xmlns:p14="http://schemas.microsoft.com/office/powerpoint/2010/main" val="2902565457"/>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lvl1pPr>
              <a:defRPr/>
            </a:lvl1pPr>
          </a:lstStyle>
          <a:p>
            <a:pPr>
              <a:defRPr/>
            </a:pPr>
            <a:endParaRPr lang="en-US"/>
          </a:p>
        </p:txBody>
      </p:sp>
      <p:sp>
        <p:nvSpPr>
          <p:cNvPr id="3" name="Rectangle 5"/>
          <p:cNvSpPr>
            <a:spLocks noGrp="1" noChangeArrowheads="1"/>
          </p:cNvSpPr>
          <p:nvPr>
            <p:ph type="ftr" sz="quarter" idx="11"/>
          </p:nvPr>
        </p:nvSpPr>
        <p:spPr/>
        <p:txBody>
          <a:bodyPr/>
          <a:lstStyle>
            <a:lvl1pPr>
              <a:defRPr/>
            </a:lvl1pPr>
          </a:lstStyle>
          <a:p>
            <a:pPr>
              <a:defRPr/>
            </a:pPr>
            <a:endParaRPr lang="en-US"/>
          </a:p>
        </p:txBody>
      </p:sp>
      <p:sp>
        <p:nvSpPr>
          <p:cNvPr id="4" name="Rectangle 6"/>
          <p:cNvSpPr>
            <a:spLocks noGrp="1" noChangeArrowheads="1"/>
          </p:cNvSpPr>
          <p:nvPr>
            <p:ph type="sldNum" sz="quarter" idx="12"/>
          </p:nvPr>
        </p:nvSpPr>
        <p:spPr/>
        <p:txBody>
          <a:bodyPr/>
          <a:lstStyle>
            <a:lvl1pPr>
              <a:defRPr/>
            </a:lvl1pPr>
          </a:lstStyle>
          <a:p>
            <a:pPr>
              <a:defRPr/>
            </a:pPr>
            <a:fld id="{558E93B1-61FD-8F4D-BDAF-A99B61988689}" type="slidenum">
              <a:rPr lang="en-US"/>
              <a:pPr>
                <a:defRPr/>
              </a:pPr>
              <a:t>‹#›</a:t>
            </a:fld>
            <a:endParaRPr lang="en-US"/>
          </a:p>
        </p:txBody>
      </p:sp>
    </p:spTree>
    <p:extLst>
      <p:ext uri="{BB962C8B-B14F-4D97-AF65-F5344CB8AC3E}">
        <p14:creationId xmlns:p14="http://schemas.microsoft.com/office/powerpoint/2010/main" val="2972207319"/>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p:txBody>
          <a:bodyPr/>
          <a:lstStyle>
            <a:lvl1pPr>
              <a:defRPr/>
            </a:lvl1pPr>
          </a:lstStyle>
          <a:p>
            <a:pPr>
              <a:defRPr/>
            </a:pPr>
            <a:endParaRPr lang="en-US"/>
          </a:p>
        </p:txBody>
      </p:sp>
      <p:sp>
        <p:nvSpPr>
          <p:cNvPr id="6" name="Rectangle 5"/>
          <p:cNvSpPr>
            <a:spLocks noGrp="1" noChangeArrowheads="1"/>
          </p:cNvSpPr>
          <p:nvPr>
            <p:ph type="ftr" sz="quarter" idx="11"/>
          </p:nvPr>
        </p:nvSpPr>
        <p:spPr/>
        <p:txBody>
          <a:bodyPr/>
          <a:lstStyle>
            <a:lvl1pPr>
              <a:defRPr/>
            </a:lvl1pPr>
          </a:lstStyle>
          <a:p>
            <a:pPr>
              <a:defRPr/>
            </a:pPr>
            <a:endParaRPr lang="en-US"/>
          </a:p>
        </p:txBody>
      </p:sp>
      <p:sp>
        <p:nvSpPr>
          <p:cNvPr id="7" name="Rectangle 6"/>
          <p:cNvSpPr>
            <a:spLocks noGrp="1" noChangeArrowheads="1"/>
          </p:cNvSpPr>
          <p:nvPr>
            <p:ph type="sldNum" sz="quarter" idx="12"/>
          </p:nvPr>
        </p:nvSpPr>
        <p:spPr/>
        <p:txBody>
          <a:bodyPr/>
          <a:lstStyle>
            <a:lvl1pPr>
              <a:defRPr/>
            </a:lvl1pPr>
          </a:lstStyle>
          <a:p>
            <a:pPr>
              <a:defRPr/>
            </a:pPr>
            <a:fld id="{3F8BC501-15B8-4441-B2D2-D0F80004EDA2}" type="slidenum">
              <a:rPr lang="en-US"/>
              <a:pPr>
                <a:defRPr/>
              </a:pPr>
              <a:t>‹#›</a:t>
            </a:fld>
            <a:endParaRPr lang="en-US"/>
          </a:p>
        </p:txBody>
      </p:sp>
    </p:spTree>
    <p:extLst>
      <p:ext uri="{BB962C8B-B14F-4D97-AF65-F5344CB8AC3E}">
        <p14:creationId xmlns:p14="http://schemas.microsoft.com/office/powerpoint/2010/main" val="1397836394"/>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p:txBody>
          <a:bodyPr/>
          <a:lstStyle>
            <a:lvl1pPr>
              <a:defRPr/>
            </a:lvl1pPr>
          </a:lstStyle>
          <a:p>
            <a:pPr>
              <a:defRPr/>
            </a:pPr>
            <a:endParaRPr lang="en-US"/>
          </a:p>
        </p:txBody>
      </p:sp>
      <p:sp>
        <p:nvSpPr>
          <p:cNvPr id="6" name="Rectangle 5"/>
          <p:cNvSpPr>
            <a:spLocks noGrp="1" noChangeArrowheads="1"/>
          </p:cNvSpPr>
          <p:nvPr>
            <p:ph type="ftr" sz="quarter" idx="11"/>
          </p:nvPr>
        </p:nvSpPr>
        <p:spPr/>
        <p:txBody>
          <a:bodyPr/>
          <a:lstStyle>
            <a:lvl1pPr>
              <a:defRPr/>
            </a:lvl1pPr>
          </a:lstStyle>
          <a:p>
            <a:pPr>
              <a:defRPr/>
            </a:pPr>
            <a:endParaRPr lang="en-US"/>
          </a:p>
        </p:txBody>
      </p:sp>
      <p:sp>
        <p:nvSpPr>
          <p:cNvPr id="7" name="Rectangle 6"/>
          <p:cNvSpPr>
            <a:spLocks noGrp="1" noChangeArrowheads="1"/>
          </p:cNvSpPr>
          <p:nvPr>
            <p:ph type="sldNum" sz="quarter" idx="12"/>
          </p:nvPr>
        </p:nvSpPr>
        <p:spPr/>
        <p:txBody>
          <a:bodyPr/>
          <a:lstStyle>
            <a:lvl1pPr>
              <a:defRPr/>
            </a:lvl1pPr>
          </a:lstStyle>
          <a:p>
            <a:pPr>
              <a:defRPr/>
            </a:pPr>
            <a:fld id="{6D4DC7FA-E660-F947-8985-4CC9C773C085}" type="slidenum">
              <a:rPr lang="en-US"/>
              <a:pPr>
                <a:defRPr/>
              </a:pPr>
              <a:t>‹#›</a:t>
            </a:fld>
            <a:endParaRPr lang="en-US"/>
          </a:p>
        </p:txBody>
      </p:sp>
    </p:spTree>
    <p:extLst>
      <p:ext uri="{BB962C8B-B14F-4D97-AF65-F5344CB8AC3E}">
        <p14:creationId xmlns:p14="http://schemas.microsoft.com/office/powerpoint/2010/main" val="1901641915"/>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400" u="none">
                <a:latin typeface="Times" pitchFamily="-104" charset="0"/>
                <a:ea typeface="+mn-ea"/>
                <a:cs typeface="+mn-cs"/>
              </a:defRPr>
            </a:lvl1pPr>
          </a:lstStyle>
          <a:p>
            <a:pPr>
              <a:defRPr/>
            </a:pPr>
            <a:endParaRPr lang="en-US"/>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u="none">
                <a:latin typeface="Times" pitchFamily="-104" charset="0"/>
                <a:ea typeface="+mn-ea"/>
                <a:cs typeface="+mn-cs"/>
              </a:defRPr>
            </a:lvl1pPr>
          </a:lstStyle>
          <a:p>
            <a:pPr>
              <a:defRPr/>
            </a:pPr>
            <a:endParaRPr lang="en-US"/>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u="none"/>
            </a:lvl1pPr>
          </a:lstStyle>
          <a:p>
            <a:pPr>
              <a:defRPr/>
            </a:pPr>
            <a:fld id="{536C7518-8498-2E43-A271-8FDBC4FCFFAA}"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759" r:id="rId1"/>
    <p:sldLayoutId id="2147483760" r:id="rId2"/>
    <p:sldLayoutId id="2147483761" r:id="rId3"/>
    <p:sldLayoutId id="2147483762" r:id="rId4"/>
    <p:sldLayoutId id="2147483763" r:id="rId5"/>
    <p:sldLayoutId id="2147483764" r:id="rId6"/>
    <p:sldLayoutId id="2147483765" r:id="rId7"/>
    <p:sldLayoutId id="2147483766" r:id="rId8"/>
    <p:sldLayoutId id="2147483767" r:id="rId9"/>
    <p:sldLayoutId id="2147483768" r:id="rId10"/>
    <p:sldLayoutId id="2147483769" r:id="rId11"/>
  </p:sldLayoutIdLst>
  <p:transition/>
  <p:txStyles>
    <p:titleStyle>
      <a:lvl1pPr algn="ctr" rtl="0" eaLnBrk="0" fontAlgn="base" hangingPunct="0">
        <a:spcBef>
          <a:spcPct val="0"/>
        </a:spcBef>
        <a:spcAft>
          <a:spcPct val="0"/>
        </a:spcAft>
        <a:defRPr sz="4400">
          <a:solidFill>
            <a:schemeClr val="tx2"/>
          </a:solidFill>
          <a:latin typeface="+mj-lt"/>
          <a:ea typeface="ＭＳ Ｐゴシック" pitchFamily="-104" charset="-128"/>
          <a:cs typeface="ＭＳ Ｐゴシック" pitchFamily="-104" charset="-128"/>
        </a:defRPr>
      </a:lvl1pPr>
      <a:lvl2pPr algn="ctr" rtl="0" eaLnBrk="0" fontAlgn="base" hangingPunct="0">
        <a:spcBef>
          <a:spcPct val="0"/>
        </a:spcBef>
        <a:spcAft>
          <a:spcPct val="0"/>
        </a:spcAft>
        <a:defRPr sz="4400">
          <a:solidFill>
            <a:schemeClr val="tx2"/>
          </a:solidFill>
          <a:latin typeface="Times" pitchFamily="-104" charset="0"/>
          <a:ea typeface="ＭＳ Ｐゴシック" pitchFamily="-104" charset="-128"/>
          <a:cs typeface="ＭＳ Ｐゴシック" pitchFamily="-104" charset="-128"/>
        </a:defRPr>
      </a:lvl2pPr>
      <a:lvl3pPr algn="ctr" rtl="0" eaLnBrk="0" fontAlgn="base" hangingPunct="0">
        <a:spcBef>
          <a:spcPct val="0"/>
        </a:spcBef>
        <a:spcAft>
          <a:spcPct val="0"/>
        </a:spcAft>
        <a:defRPr sz="4400">
          <a:solidFill>
            <a:schemeClr val="tx2"/>
          </a:solidFill>
          <a:latin typeface="Times" pitchFamily="-104" charset="0"/>
          <a:ea typeface="ＭＳ Ｐゴシック" pitchFamily="-104" charset="-128"/>
          <a:cs typeface="ＭＳ Ｐゴシック" pitchFamily="-104" charset="-128"/>
        </a:defRPr>
      </a:lvl3pPr>
      <a:lvl4pPr algn="ctr" rtl="0" eaLnBrk="0" fontAlgn="base" hangingPunct="0">
        <a:spcBef>
          <a:spcPct val="0"/>
        </a:spcBef>
        <a:spcAft>
          <a:spcPct val="0"/>
        </a:spcAft>
        <a:defRPr sz="4400">
          <a:solidFill>
            <a:schemeClr val="tx2"/>
          </a:solidFill>
          <a:latin typeface="Times" pitchFamily="-104" charset="0"/>
          <a:ea typeface="ＭＳ Ｐゴシック" pitchFamily="-104" charset="-128"/>
          <a:cs typeface="ＭＳ Ｐゴシック" pitchFamily="-104" charset="-128"/>
        </a:defRPr>
      </a:lvl4pPr>
      <a:lvl5pPr algn="ctr" rtl="0" eaLnBrk="0" fontAlgn="base" hangingPunct="0">
        <a:spcBef>
          <a:spcPct val="0"/>
        </a:spcBef>
        <a:spcAft>
          <a:spcPct val="0"/>
        </a:spcAft>
        <a:defRPr sz="4400">
          <a:solidFill>
            <a:schemeClr val="tx2"/>
          </a:solidFill>
          <a:latin typeface="Times" pitchFamily="-104" charset="0"/>
          <a:ea typeface="ＭＳ Ｐゴシック" pitchFamily="-104" charset="-128"/>
          <a:cs typeface="ＭＳ Ｐゴシック" pitchFamily="-104" charset="-128"/>
        </a:defRPr>
      </a:lvl5pPr>
      <a:lvl6pPr marL="457200" algn="ctr" rtl="0" fontAlgn="base">
        <a:spcBef>
          <a:spcPct val="0"/>
        </a:spcBef>
        <a:spcAft>
          <a:spcPct val="0"/>
        </a:spcAft>
        <a:defRPr sz="4400">
          <a:solidFill>
            <a:schemeClr val="tx2"/>
          </a:solidFill>
          <a:latin typeface="Times" pitchFamily="-104" charset="0"/>
        </a:defRPr>
      </a:lvl6pPr>
      <a:lvl7pPr marL="914400" algn="ctr" rtl="0" fontAlgn="base">
        <a:spcBef>
          <a:spcPct val="0"/>
        </a:spcBef>
        <a:spcAft>
          <a:spcPct val="0"/>
        </a:spcAft>
        <a:defRPr sz="4400">
          <a:solidFill>
            <a:schemeClr val="tx2"/>
          </a:solidFill>
          <a:latin typeface="Times" pitchFamily="-104" charset="0"/>
        </a:defRPr>
      </a:lvl7pPr>
      <a:lvl8pPr marL="1371600" algn="ctr" rtl="0" fontAlgn="base">
        <a:spcBef>
          <a:spcPct val="0"/>
        </a:spcBef>
        <a:spcAft>
          <a:spcPct val="0"/>
        </a:spcAft>
        <a:defRPr sz="4400">
          <a:solidFill>
            <a:schemeClr val="tx2"/>
          </a:solidFill>
          <a:latin typeface="Times" pitchFamily="-104" charset="0"/>
        </a:defRPr>
      </a:lvl8pPr>
      <a:lvl9pPr marL="1828800" algn="ctr" rtl="0" fontAlgn="base">
        <a:spcBef>
          <a:spcPct val="0"/>
        </a:spcBef>
        <a:spcAft>
          <a:spcPct val="0"/>
        </a:spcAft>
        <a:defRPr sz="4400">
          <a:solidFill>
            <a:schemeClr val="tx2"/>
          </a:solidFill>
          <a:latin typeface="Times" pitchFamily="-10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ＭＳ Ｐゴシック" pitchFamily="-104" charset="-128"/>
          <a:cs typeface="ＭＳ Ｐゴシック" pitchFamily="-104" charset="-128"/>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pitchFamily="-104" charset="-128"/>
          <a:cs typeface="ＭＳ Ｐゴシック" charset="0"/>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pitchFamily="-104" charset="-128"/>
          <a:cs typeface="ＭＳ Ｐゴシック" charset="0"/>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pitchFamily="-104" charset="-128"/>
          <a:cs typeface="ＭＳ Ｐゴシック" charset="0"/>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pitchFamily="-104" charset="-128"/>
          <a:cs typeface="ＭＳ Ｐゴシック" charset="0"/>
        </a:defRPr>
      </a:lvl5pPr>
      <a:lvl6pPr marL="2514600" indent="-228600" algn="l" rtl="0" fontAlgn="base">
        <a:spcBef>
          <a:spcPct val="20000"/>
        </a:spcBef>
        <a:spcAft>
          <a:spcPct val="0"/>
        </a:spcAft>
        <a:buChar char="»"/>
        <a:defRPr sz="2000">
          <a:solidFill>
            <a:schemeClr val="tx1"/>
          </a:solidFill>
          <a:latin typeface="+mn-lt"/>
          <a:ea typeface="ＭＳ Ｐゴシック" pitchFamily="-104" charset="-128"/>
        </a:defRPr>
      </a:lvl6pPr>
      <a:lvl7pPr marL="2971800" indent="-228600" algn="l" rtl="0" fontAlgn="base">
        <a:spcBef>
          <a:spcPct val="20000"/>
        </a:spcBef>
        <a:spcAft>
          <a:spcPct val="0"/>
        </a:spcAft>
        <a:buChar char="»"/>
        <a:defRPr sz="2000">
          <a:solidFill>
            <a:schemeClr val="tx1"/>
          </a:solidFill>
          <a:latin typeface="+mn-lt"/>
          <a:ea typeface="ＭＳ Ｐゴシック" pitchFamily="-104" charset="-128"/>
        </a:defRPr>
      </a:lvl7pPr>
      <a:lvl8pPr marL="3429000" indent="-228600" algn="l" rtl="0" fontAlgn="base">
        <a:spcBef>
          <a:spcPct val="20000"/>
        </a:spcBef>
        <a:spcAft>
          <a:spcPct val="0"/>
        </a:spcAft>
        <a:buChar char="»"/>
        <a:defRPr sz="2000">
          <a:solidFill>
            <a:schemeClr val="tx1"/>
          </a:solidFill>
          <a:latin typeface="+mn-lt"/>
          <a:ea typeface="ＭＳ Ｐゴシック" pitchFamily="-104" charset="-128"/>
        </a:defRPr>
      </a:lvl8pPr>
      <a:lvl9pPr marL="3886200" indent="-228600" algn="l" rtl="0" fontAlgn="base">
        <a:spcBef>
          <a:spcPct val="20000"/>
        </a:spcBef>
        <a:spcAft>
          <a:spcPct val="0"/>
        </a:spcAft>
        <a:buChar char="»"/>
        <a:defRPr sz="2000">
          <a:solidFill>
            <a:schemeClr val="tx1"/>
          </a:solidFill>
          <a:latin typeface="+mn-lt"/>
          <a:ea typeface="ＭＳ Ｐゴシック" pitchFamily="-104"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8.emf"/></Relationships>
</file>

<file path=ppt/slides/_rels/slide13.xml.rels><?xml version="1.0" encoding="UTF-8" standalone="yes"?>
<Relationships xmlns="http://schemas.openxmlformats.org/package/2006/relationships"><Relationship Id="rId8" Type="http://schemas.openxmlformats.org/officeDocument/2006/relationships/oleObject" Target="../embeddings/oleObject2.bin"/><Relationship Id="rId3" Type="http://schemas.openxmlformats.org/officeDocument/2006/relationships/notesSlide" Target="../notesSlides/notesSlide11.xml"/><Relationship Id="rId7" Type="http://schemas.openxmlformats.org/officeDocument/2006/relationships/image" Target="../media/image19.emf"/><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oleObject" Target="../embeddings/oleObject1.bin"/><Relationship Id="rId5" Type="http://schemas.openxmlformats.org/officeDocument/2006/relationships/image" Target="../media/image22.emf"/><Relationship Id="rId4" Type="http://schemas.openxmlformats.org/officeDocument/2006/relationships/image" Target="../media/image21.png"/><Relationship Id="rId9" Type="http://schemas.openxmlformats.org/officeDocument/2006/relationships/image" Target="../media/image20.emf"/></Relationships>
</file>

<file path=ppt/slides/_rels/slide14.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25.emf"/><Relationship Id="rId4" Type="http://schemas.openxmlformats.org/officeDocument/2006/relationships/image" Target="../media/image24.emf"/></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28.emf"/><Relationship Id="rId4" Type="http://schemas.openxmlformats.org/officeDocument/2006/relationships/image" Target="../media/image27.emf"/></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openxmlformats.org/officeDocument/2006/relationships/image" Target="../media/image30.png"/><Relationship Id="rId4" Type="http://schemas.openxmlformats.org/officeDocument/2006/relationships/image" Target="../media/image29.emf"/></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5.emf"/><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34.emf"/><Relationship Id="rId5" Type="http://schemas.openxmlformats.org/officeDocument/2006/relationships/image" Target="../media/image33.emf"/><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8" Type="http://schemas.openxmlformats.org/officeDocument/2006/relationships/image" Target="../media/image41.emf"/><Relationship Id="rId3" Type="http://schemas.openxmlformats.org/officeDocument/2006/relationships/image" Target="../media/image36.emf"/><Relationship Id="rId7" Type="http://schemas.openxmlformats.org/officeDocument/2006/relationships/image" Target="../media/image40.emf"/><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39.emf"/><Relationship Id="rId5" Type="http://schemas.openxmlformats.org/officeDocument/2006/relationships/image" Target="../media/image38.emf"/><Relationship Id="rId10" Type="http://schemas.openxmlformats.org/officeDocument/2006/relationships/image" Target="../media/image43.emf"/><Relationship Id="rId4" Type="http://schemas.openxmlformats.org/officeDocument/2006/relationships/image" Target="../media/image37.emf"/><Relationship Id="rId9" Type="http://schemas.openxmlformats.org/officeDocument/2006/relationships/image" Target="../media/image42.emf"/></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45.png"/></Relationships>
</file>

<file path=ppt/slides/_rels/slide2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0.xml"/><Relationship Id="rId1" Type="http://schemas.openxmlformats.org/officeDocument/2006/relationships/slideLayout" Target="../slideLayouts/slideLayout6.xml"/><Relationship Id="rId5" Type="http://schemas.openxmlformats.org/officeDocument/2006/relationships/image" Target="../media/image54.png"/><Relationship Id="rId4" Type="http://schemas.openxmlformats.org/officeDocument/2006/relationships/image" Target="../media/image53.png"/></Relationships>
</file>

<file path=ppt/slides/_rels/slide2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6.xml"/><Relationship Id="rId4" Type="http://schemas.openxmlformats.org/officeDocument/2006/relationships/image" Target="../media/image57.png"/></Relationships>
</file>

<file path=ppt/slides/_rels/slide26.xml.rels><?xml version="1.0" encoding="UTF-8" standalone="yes"?>
<Relationships xmlns="http://schemas.openxmlformats.org/package/2006/relationships"><Relationship Id="rId2" Type="http://schemas.openxmlformats.org/officeDocument/2006/relationships/image" Target="../media/image58.emf"/><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11.emf"/></Relationships>
</file>

<file path=ppt/slides/_rels/slide2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4.emf"/><Relationship Id="rId4" Type="http://schemas.openxmlformats.org/officeDocument/2006/relationships/image" Target="../media/image3.emf"/></Relationships>
</file>

<file path=ppt/slides/_rels/slide3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 Id="rId4" Type="http://schemas.openxmlformats.org/officeDocument/2006/relationships/image" Target="../media/image63.png"/></Relationships>
</file>

<file path=ppt/slides/_rels/slide3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slideLayout" Target="../slideLayouts/slideLayout7.xml"/><Relationship Id="rId1" Type="http://schemas.openxmlformats.org/officeDocument/2006/relationships/vmlDrawing" Target="../drawings/vmlDrawing2.vml"/><Relationship Id="rId6" Type="http://schemas.openxmlformats.org/officeDocument/2006/relationships/image" Target="../media/image68.png"/><Relationship Id="rId5" Type="http://schemas.openxmlformats.org/officeDocument/2006/relationships/image" Target="../media/image66.emf"/><Relationship Id="rId4" Type="http://schemas.openxmlformats.org/officeDocument/2006/relationships/oleObject" Target="../embeddings/oleObject3.bin"/></Relationships>
</file>

<file path=ppt/slides/_rels/slide3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slideLayout" Target="../slideLayouts/slideLayout7.xml"/><Relationship Id="rId1" Type="http://schemas.openxmlformats.org/officeDocument/2006/relationships/vmlDrawing" Target="../drawings/vmlDrawing3.vml"/><Relationship Id="rId6" Type="http://schemas.openxmlformats.org/officeDocument/2006/relationships/image" Target="../media/image68.png"/><Relationship Id="rId5" Type="http://schemas.openxmlformats.org/officeDocument/2006/relationships/image" Target="../media/image66.emf"/><Relationship Id="rId4" Type="http://schemas.openxmlformats.org/officeDocument/2006/relationships/oleObject" Target="../embeddings/oleObject4.bin"/></Relationships>
</file>

<file path=ppt/slides/_rels/slide36.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70.e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8.emf"/></Relationships>
</file>

<file path=ppt/slides/_rels/slide7.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0.emf"/></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1.emf"/></Relationships>
</file>

<file path=ppt/slides/_rels/slide9.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14.emf"/><Relationship Id="rId4" Type="http://schemas.openxmlformats.org/officeDocument/2006/relationships/image" Target="../media/image13.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extBox 1"/>
          <p:cNvSpPr txBox="1">
            <a:spLocks noChangeArrowheads="1"/>
          </p:cNvSpPr>
          <p:nvPr/>
        </p:nvSpPr>
        <p:spPr bwMode="auto">
          <a:xfrm>
            <a:off x="1849215" y="304800"/>
            <a:ext cx="5594801" cy="83099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r>
              <a:rPr lang="en-US" u="none" dirty="0">
                <a:latin typeface="Arial      " charset="0"/>
                <a:cs typeface="Arial      " charset="0"/>
              </a:rPr>
              <a:t>NEPR 208 Lecture 3 Sensory Encoding</a:t>
            </a:r>
          </a:p>
          <a:p>
            <a:r>
              <a:rPr lang="en-US" u="none" dirty="0">
                <a:latin typeface="Arial      " charset="0"/>
                <a:cs typeface="Arial      " charset="0"/>
              </a:rPr>
              <a:t>Stephen Baccus</a:t>
            </a:r>
          </a:p>
        </p:txBody>
      </p:sp>
      <p:sp>
        <p:nvSpPr>
          <p:cNvPr id="15362" name="TextBox 1"/>
          <p:cNvSpPr txBox="1">
            <a:spLocks noChangeArrowheads="1"/>
          </p:cNvSpPr>
          <p:nvPr/>
        </p:nvSpPr>
        <p:spPr bwMode="auto">
          <a:xfrm>
            <a:off x="482600" y="1771650"/>
            <a:ext cx="8204200" cy="378565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pPr algn="l"/>
            <a:r>
              <a:rPr lang="en-US" sz="2000" u="none" dirty="0">
                <a:latin typeface="Helvetica" charset="0"/>
                <a:cs typeface="Helvetica" charset="0"/>
              </a:rPr>
              <a:t>How does the nervous system represent sensory information?</a:t>
            </a:r>
          </a:p>
          <a:p>
            <a:pPr algn="l"/>
            <a:r>
              <a:rPr lang="en-US" sz="2000" u="none" dirty="0">
                <a:latin typeface="Helvetica" charset="0"/>
                <a:cs typeface="Helvetica" charset="0"/>
              </a:rPr>
              <a:t>What stimuli drive neurons, let’s call them sensory ‘features’?</a:t>
            </a:r>
          </a:p>
          <a:p>
            <a:pPr algn="l"/>
            <a:endParaRPr lang="en-US" sz="2000" u="none" dirty="0">
              <a:latin typeface="Helvetica" charset="0"/>
              <a:cs typeface="Helvetica" charset="0"/>
            </a:endParaRPr>
          </a:p>
          <a:p>
            <a:pPr algn="l"/>
            <a:r>
              <a:rPr lang="en-US" sz="2000" u="none" dirty="0">
                <a:latin typeface="Helvetica" charset="0"/>
                <a:cs typeface="Helvetica" charset="0"/>
              </a:rPr>
              <a:t>How are mechanisms used to construct a sensory representation? </a:t>
            </a:r>
          </a:p>
          <a:p>
            <a:pPr algn="l"/>
            <a:r>
              <a:rPr lang="en-US" sz="2000" u="none" dirty="0">
                <a:latin typeface="Helvetica" charset="0"/>
                <a:cs typeface="Helvetica" charset="0"/>
              </a:rPr>
              <a:t>How can a neural code be decoded?</a:t>
            </a:r>
          </a:p>
          <a:p>
            <a:pPr algn="l"/>
            <a:r>
              <a:rPr lang="en-US" sz="2000" u="none" dirty="0">
                <a:latin typeface="Helvetica" charset="0"/>
                <a:cs typeface="Helvetica" charset="0"/>
              </a:rPr>
              <a:t>How do properties of sensory neurons influence behavior?</a:t>
            </a:r>
          </a:p>
          <a:p>
            <a:pPr algn="l"/>
            <a:endParaRPr lang="en-US" sz="2000" u="none" dirty="0">
              <a:latin typeface="Helvetica" charset="0"/>
              <a:cs typeface="Helvetica" charset="0"/>
            </a:endParaRPr>
          </a:p>
          <a:p>
            <a:pPr algn="l"/>
            <a:r>
              <a:rPr lang="en-US" sz="2000" u="none" dirty="0">
                <a:latin typeface="Helvetica" charset="0"/>
                <a:cs typeface="Helvetica" charset="0"/>
              </a:rPr>
              <a:t>Why is a particular neural code advantageous (or optimal)?</a:t>
            </a:r>
          </a:p>
          <a:p>
            <a:pPr algn="l"/>
            <a:r>
              <a:rPr lang="en-US" sz="2000" u="none" dirty="0">
                <a:latin typeface="Helvetica" charset="0"/>
                <a:cs typeface="Helvetica" charset="0"/>
              </a:rPr>
              <a:t>Why are particular mechanisms advantageous?</a:t>
            </a:r>
          </a:p>
          <a:p>
            <a:pPr algn="l"/>
            <a:r>
              <a:rPr lang="en-US" sz="2000" u="none" dirty="0">
                <a:latin typeface="Helvetica" charset="0"/>
                <a:cs typeface="Helvetica" charset="0"/>
              </a:rPr>
              <a:t>What design principles influence sensory systems, can they be used for artificial systems?</a:t>
            </a:r>
          </a:p>
          <a:p>
            <a:pPr algn="l"/>
            <a:endParaRPr lang="en-US" sz="2000" u="none" dirty="0">
              <a:latin typeface="Helvetica" charset="0"/>
              <a:cs typeface="Helvetica" charset="0"/>
            </a:endParaRPr>
          </a:p>
        </p:txBody>
      </p:sp>
      <p:sp>
        <p:nvSpPr>
          <p:cNvPr id="2" name="TextBox 1">
            <a:extLst>
              <a:ext uri="{FF2B5EF4-FFF2-40B4-BE49-F238E27FC236}">
                <a16:creationId xmlns:a16="http://schemas.microsoft.com/office/drawing/2014/main" id="{A58C2F7B-2510-684E-A886-A7B87F346C9D}"/>
              </a:ext>
            </a:extLst>
          </p:cNvPr>
          <p:cNvSpPr txBox="1"/>
          <p:nvPr/>
        </p:nvSpPr>
        <p:spPr>
          <a:xfrm>
            <a:off x="5501312" y="5962322"/>
            <a:ext cx="3185488" cy="461665"/>
          </a:xfrm>
          <a:prstGeom prst="rect">
            <a:avLst/>
          </a:prstGeom>
          <a:noFill/>
        </p:spPr>
        <p:txBody>
          <a:bodyPr wrap="none" rtlCol="0">
            <a:spAutoFit/>
          </a:bodyPr>
          <a:lstStyle/>
          <a:p>
            <a:r>
              <a:rPr lang="en-US" u="none" dirty="0" err="1">
                <a:latin typeface="Arial" panose="020B0604020202020204" pitchFamily="34" charset="0"/>
                <a:cs typeface="Arial" panose="020B0604020202020204" pitchFamily="34" charset="0"/>
              </a:rPr>
              <a:t>baccus@stanford.edu</a:t>
            </a:r>
            <a:endParaRPr lang="en-US" u="none" dirty="0">
              <a:latin typeface="Arial" panose="020B0604020202020204" pitchFamily="34" charset="0"/>
              <a:cs typeface="Arial" panose="020B0604020202020204" pitchFamily="34" charset="0"/>
            </a:endParaRP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ext Box 2"/>
          <p:cNvSpPr txBox="1">
            <a:spLocks noChangeArrowheads="1"/>
          </p:cNvSpPr>
          <p:nvPr/>
        </p:nvSpPr>
        <p:spPr bwMode="auto">
          <a:xfrm>
            <a:off x="1524000" y="304800"/>
            <a:ext cx="6629400"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pPr eaLnBrk="1" hangingPunct="1">
              <a:spcBef>
                <a:spcPct val="50000"/>
              </a:spcBef>
            </a:pPr>
            <a:endParaRPr lang="en-US" u="none">
              <a:latin typeface="Times New Roman" charset="0"/>
            </a:endParaRPr>
          </a:p>
        </p:txBody>
      </p:sp>
      <p:sp>
        <p:nvSpPr>
          <p:cNvPr id="31746" name="Text Box 3"/>
          <p:cNvSpPr txBox="1">
            <a:spLocks noChangeArrowheads="1"/>
          </p:cNvSpPr>
          <p:nvPr/>
        </p:nvSpPr>
        <p:spPr bwMode="auto">
          <a:xfrm>
            <a:off x="1447800" y="152400"/>
            <a:ext cx="6781800"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pPr eaLnBrk="1" hangingPunct="1">
              <a:spcBef>
                <a:spcPct val="50000"/>
              </a:spcBef>
            </a:pPr>
            <a:endParaRPr lang="en-US" u="none">
              <a:latin typeface="Times New Roman" charset="0"/>
            </a:endParaRPr>
          </a:p>
        </p:txBody>
      </p:sp>
      <p:sp>
        <p:nvSpPr>
          <p:cNvPr id="31747" name="Line 5"/>
          <p:cNvSpPr>
            <a:spLocks noChangeShapeType="1"/>
          </p:cNvSpPr>
          <p:nvPr/>
        </p:nvSpPr>
        <p:spPr bwMode="auto">
          <a:xfrm>
            <a:off x="381000" y="1295400"/>
            <a:ext cx="8458200" cy="0"/>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pic>
        <p:nvPicPr>
          <p:cNvPr id="31748" name="Picture 6" descr="BaylorSuction2"/>
          <p:cNvPicPr>
            <a:picLocks noGrp="1" noChangeAspect="1" noChangeArrowheads="1"/>
          </p:cNvPicPr>
          <p:nvPr>
            <p:ph idx="1"/>
          </p:nvPr>
        </p:nvPicPr>
        <p:blipFill>
          <a:blip r:embed="rId3">
            <a:lum bright="24000" contrast="42000"/>
            <a:extLst>
              <a:ext uri="{28A0092B-C50C-407E-A947-70E740481C1C}">
                <a14:useLocalDpi xmlns:a14="http://schemas.microsoft.com/office/drawing/2010/main" val="0"/>
              </a:ext>
            </a:extLst>
          </a:blip>
          <a:srcRect t="8461"/>
          <a:stretch>
            <a:fillRect/>
          </a:stretch>
        </p:blipFill>
        <p:spPr>
          <a:xfrm>
            <a:off x="1447800" y="1447800"/>
            <a:ext cx="4111625" cy="5181600"/>
          </a:xfrm>
        </p:spPr>
      </p:pic>
      <p:sp>
        <p:nvSpPr>
          <p:cNvPr id="31749" name="Text Box 7"/>
          <p:cNvSpPr txBox="1">
            <a:spLocks noChangeArrowheads="1"/>
          </p:cNvSpPr>
          <p:nvPr/>
        </p:nvSpPr>
        <p:spPr bwMode="auto">
          <a:xfrm>
            <a:off x="6019800" y="5638800"/>
            <a:ext cx="2438400" cy="7016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pPr eaLnBrk="1" hangingPunct="1">
              <a:spcBef>
                <a:spcPct val="50000"/>
              </a:spcBef>
            </a:pPr>
            <a:r>
              <a:rPr lang="en-US" sz="2000" u="none">
                <a:latin typeface="Arial" charset="0"/>
              </a:rPr>
              <a:t>Baylor, Lamb and Yau (1979)</a:t>
            </a:r>
          </a:p>
        </p:txBody>
      </p:sp>
      <p:sp>
        <p:nvSpPr>
          <p:cNvPr id="31750" name="Text Box 8"/>
          <p:cNvSpPr txBox="1">
            <a:spLocks noChangeArrowheads="1"/>
          </p:cNvSpPr>
          <p:nvPr/>
        </p:nvSpPr>
        <p:spPr bwMode="auto">
          <a:xfrm>
            <a:off x="1674813" y="307975"/>
            <a:ext cx="5740400"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r>
              <a:rPr lang="en-US" u="none">
                <a:latin typeface="Arial" charset="0"/>
              </a:rPr>
              <a:t>How will a neuron respond to a stimulus?</a:t>
            </a:r>
          </a:p>
        </p:txBody>
      </p:sp>
    </p:spTree>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Text Box 2"/>
          <p:cNvSpPr txBox="1">
            <a:spLocks noChangeArrowheads="1"/>
          </p:cNvSpPr>
          <p:nvPr/>
        </p:nvSpPr>
        <p:spPr bwMode="auto">
          <a:xfrm>
            <a:off x="814388" y="692150"/>
            <a:ext cx="7758112" cy="822325"/>
          </a:xfrm>
          <a:prstGeom prst="rect">
            <a:avLst/>
          </a:prstGeom>
          <a:noFill/>
          <a:ln w="9525">
            <a:noFill/>
            <a:miter lim="800000"/>
            <a:headEnd/>
            <a:tailEnd/>
          </a:ln>
          <a:effectLst/>
        </p:spPr>
        <p:txBody>
          <a:bodyPr>
            <a:spAutoFit/>
          </a:bodyPr>
          <a:lstStyle>
            <a:lvl1pPr>
              <a:defRPr sz="2400" u="sng">
                <a:solidFill>
                  <a:schemeClr val="tx1"/>
                </a:solidFill>
                <a:latin typeface="Times" charset="0"/>
                <a:ea typeface="ＭＳ Ｐゴシック" charset="0"/>
                <a:cs typeface="ＭＳ Ｐゴシック" charset="0"/>
              </a:defRPr>
            </a:lvl1pPr>
            <a:lvl2pPr marL="37931725" indent="-37474525">
              <a:defRPr sz="2400" u="sng">
                <a:solidFill>
                  <a:schemeClr val="tx1"/>
                </a:solidFill>
                <a:latin typeface="Times" charset="0"/>
                <a:ea typeface="ＭＳ Ｐゴシック" charset="0"/>
                <a:cs typeface="ＭＳ Ｐゴシック" charset="0"/>
              </a:defRPr>
            </a:lvl2pPr>
            <a:lvl3pPr>
              <a:defRPr sz="2400" u="sng">
                <a:solidFill>
                  <a:schemeClr val="tx1"/>
                </a:solidFill>
                <a:latin typeface="Times" charset="0"/>
                <a:ea typeface="ＭＳ Ｐゴシック" charset="0"/>
                <a:cs typeface="ＭＳ Ｐゴシック" charset="0"/>
              </a:defRPr>
            </a:lvl3pPr>
            <a:lvl4pPr>
              <a:defRPr sz="2400" u="sng">
                <a:solidFill>
                  <a:schemeClr val="tx1"/>
                </a:solidFill>
                <a:latin typeface="Times" charset="0"/>
                <a:ea typeface="ＭＳ Ｐゴシック" charset="0"/>
                <a:cs typeface="ＭＳ Ｐゴシック" charset="0"/>
              </a:defRPr>
            </a:lvl4pPr>
            <a:lvl5pPr>
              <a:defRPr sz="2400" u="sng">
                <a:solidFill>
                  <a:schemeClr val="tx1"/>
                </a:solidFill>
                <a:latin typeface="Times" charset="0"/>
                <a:ea typeface="ＭＳ Ｐゴシック" charset="0"/>
                <a:cs typeface="ＭＳ Ｐゴシック" charset="0"/>
              </a:defRPr>
            </a:lvl5pPr>
            <a:lvl6pPr marL="457200" eaLnBrk="0" fontAlgn="base" hangingPunct="0">
              <a:spcBef>
                <a:spcPct val="0"/>
              </a:spcBef>
              <a:spcAft>
                <a:spcPct val="0"/>
              </a:spcAft>
              <a:defRPr sz="2400" u="sng">
                <a:solidFill>
                  <a:schemeClr val="tx1"/>
                </a:solidFill>
                <a:latin typeface="Times" charset="0"/>
                <a:ea typeface="ＭＳ Ｐゴシック" charset="0"/>
                <a:cs typeface="ＭＳ Ｐゴシック" charset="0"/>
              </a:defRPr>
            </a:lvl6pPr>
            <a:lvl7pPr marL="914400" eaLnBrk="0" fontAlgn="base" hangingPunct="0">
              <a:spcBef>
                <a:spcPct val="0"/>
              </a:spcBef>
              <a:spcAft>
                <a:spcPct val="0"/>
              </a:spcAft>
              <a:defRPr sz="2400" u="sng">
                <a:solidFill>
                  <a:schemeClr val="tx1"/>
                </a:solidFill>
                <a:latin typeface="Times" charset="0"/>
                <a:ea typeface="ＭＳ Ｐゴシック" charset="0"/>
                <a:cs typeface="ＭＳ Ｐゴシック" charset="0"/>
              </a:defRPr>
            </a:lvl7pPr>
            <a:lvl8pPr marL="1371600" eaLnBrk="0" fontAlgn="base" hangingPunct="0">
              <a:spcBef>
                <a:spcPct val="0"/>
              </a:spcBef>
              <a:spcAft>
                <a:spcPct val="0"/>
              </a:spcAft>
              <a:defRPr sz="2400" u="sng">
                <a:solidFill>
                  <a:schemeClr val="tx1"/>
                </a:solidFill>
                <a:latin typeface="Times" charset="0"/>
                <a:ea typeface="ＭＳ Ｐゴシック" charset="0"/>
                <a:cs typeface="ＭＳ Ｐゴシック" charset="0"/>
              </a:defRPr>
            </a:lvl8pPr>
            <a:lvl9pPr marL="1828800" eaLnBrk="0" fontAlgn="base" hangingPunct="0">
              <a:spcBef>
                <a:spcPct val="0"/>
              </a:spcBef>
              <a:spcAft>
                <a:spcPct val="0"/>
              </a:spcAft>
              <a:defRPr sz="2400" u="sng">
                <a:solidFill>
                  <a:schemeClr val="tx1"/>
                </a:solidFill>
                <a:latin typeface="Times" charset="0"/>
                <a:ea typeface="ＭＳ Ｐゴシック" charset="0"/>
                <a:cs typeface="ＭＳ Ｐゴシック" charset="0"/>
              </a:defRPr>
            </a:lvl9pPr>
          </a:lstStyle>
          <a:p>
            <a:pPr eaLnBrk="1" hangingPunct="1">
              <a:defRPr/>
            </a:pPr>
            <a:r>
              <a:rPr lang="en-US" u="none">
                <a:effectLst>
                  <a:outerShdw blurRad="38100" dist="38100" dir="2700000" algn="tl">
                    <a:srgbClr val="DDDDDD"/>
                  </a:outerShdw>
                </a:effectLst>
                <a:latin typeface="Arial" charset="0"/>
              </a:rPr>
              <a:t>Single photoreceptor responses to a flash of light </a:t>
            </a:r>
          </a:p>
          <a:p>
            <a:pPr algn="l" eaLnBrk="1" hangingPunct="1">
              <a:defRPr/>
            </a:pPr>
            <a:endParaRPr lang="en-US" u="none">
              <a:effectLst>
                <a:outerShdw blurRad="38100" dist="38100" dir="2700000" algn="tl">
                  <a:srgbClr val="DDDDDD"/>
                </a:outerShdw>
              </a:effectLst>
              <a:latin typeface="Arial" charset="0"/>
            </a:endParaRPr>
          </a:p>
        </p:txBody>
      </p:sp>
      <p:sp>
        <p:nvSpPr>
          <p:cNvPr id="33794" name="Line 3"/>
          <p:cNvSpPr>
            <a:spLocks noChangeShapeType="1"/>
          </p:cNvSpPr>
          <p:nvPr/>
        </p:nvSpPr>
        <p:spPr bwMode="auto">
          <a:xfrm>
            <a:off x="846138" y="1239838"/>
            <a:ext cx="7426325" cy="0"/>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pic>
        <p:nvPicPr>
          <p:cNvPr id="33795" name="Picture 4" descr="RodConeKinetics"/>
          <p:cNvPicPr>
            <a:picLocks noChangeAspect="1" noChangeArrowheads="1"/>
          </p:cNvPicPr>
          <p:nvPr/>
        </p:nvPicPr>
        <p:blipFill>
          <a:blip r:embed="rId3">
            <a:lum bright="-30000" contrast="42000"/>
            <a:extLst>
              <a:ext uri="{28A0092B-C50C-407E-A947-70E740481C1C}">
                <a14:useLocalDpi xmlns:a14="http://schemas.microsoft.com/office/drawing/2010/main" val="0"/>
              </a:ext>
            </a:extLst>
          </a:blip>
          <a:srcRect l="19301" t="47816"/>
          <a:stretch>
            <a:fillRect/>
          </a:stretch>
        </p:blipFill>
        <p:spPr bwMode="auto">
          <a:xfrm>
            <a:off x="2895600" y="2667000"/>
            <a:ext cx="4848225" cy="28416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3796" name="Text Box 5"/>
          <p:cNvSpPr txBox="1">
            <a:spLocks noChangeArrowheads="1"/>
          </p:cNvSpPr>
          <p:nvPr/>
        </p:nvSpPr>
        <p:spPr bwMode="auto">
          <a:xfrm>
            <a:off x="4419600" y="5562600"/>
            <a:ext cx="1460500" cy="30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pPr eaLnBrk="1" hangingPunct="1">
              <a:spcBef>
                <a:spcPct val="50000"/>
              </a:spcBef>
            </a:pPr>
            <a:r>
              <a:rPr lang="en-US" sz="1400" u="none">
                <a:latin typeface="Arial" charset="0"/>
              </a:rPr>
              <a:t>Baylor (1987)</a:t>
            </a:r>
          </a:p>
        </p:txBody>
      </p:sp>
      <p:sp>
        <p:nvSpPr>
          <p:cNvPr id="33797" name="Text Box 6"/>
          <p:cNvSpPr txBox="1">
            <a:spLocks noChangeArrowheads="1"/>
          </p:cNvSpPr>
          <p:nvPr/>
        </p:nvSpPr>
        <p:spPr bwMode="auto">
          <a:xfrm>
            <a:off x="990600" y="3200400"/>
            <a:ext cx="1638300" cy="7016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pPr eaLnBrk="1" hangingPunct="1"/>
            <a:r>
              <a:rPr lang="en-US" sz="2000" u="none">
                <a:latin typeface="Arial" charset="0"/>
              </a:rPr>
              <a:t>Photocurrent</a:t>
            </a:r>
          </a:p>
          <a:p>
            <a:pPr eaLnBrk="1" hangingPunct="1"/>
            <a:r>
              <a:rPr lang="en-US" sz="2000" u="none">
                <a:latin typeface="Arial" charset="0"/>
              </a:rPr>
              <a:t>pA</a:t>
            </a:r>
          </a:p>
        </p:txBody>
      </p:sp>
      <p:sp>
        <p:nvSpPr>
          <p:cNvPr id="33798" name="Text Box 12"/>
          <p:cNvSpPr txBox="1">
            <a:spLocks noChangeArrowheads="1"/>
          </p:cNvSpPr>
          <p:nvPr/>
        </p:nvSpPr>
        <p:spPr bwMode="auto">
          <a:xfrm>
            <a:off x="1643063" y="212725"/>
            <a:ext cx="5740400"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r>
              <a:rPr lang="en-US" u="none">
                <a:latin typeface="Arial" charset="0"/>
              </a:rPr>
              <a:t>How will a neuron respond to a stimulus?</a:t>
            </a:r>
          </a:p>
        </p:txBody>
      </p:sp>
    </p:spTree>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Text Box 4"/>
          <p:cNvSpPr txBox="1">
            <a:spLocks noChangeArrowheads="1"/>
          </p:cNvSpPr>
          <p:nvPr/>
        </p:nvSpPr>
        <p:spPr bwMode="auto">
          <a:xfrm>
            <a:off x="3702050" y="279400"/>
            <a:ext cx="2266950"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r>
              <a:rPr lang="en-US">
                <a:latin typeface="Helvetica" charset="0"/>
              </a:rPr>
              <a:t>A linear system</a:t>
            </a:r>
          </a:p>
        </p:txBody>
      </p:sp>
      <p:pic>
        <p:nvPicPr>
          <p:cNvPr id="35842" name="Picture 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5550" y="785813"/>
            <a:ext cx="6654800" cy="44910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5843" name="Line 13"/>
          <p:cNvSpPr>
            <a:spLocks noChangeShapeType="1"/>
          </p:cNvSpPr>
          <p:nvPr/>
        </p:nvSpPr>
        <p:spPr bwMode="auto">
          <a:xfrm>
            <a:off x="3657600" y="1406525"/>
            <a:ext cx="307975" cy="0"/>
          </a:xfrm>
          <a:prstGeom prst="line">
            <a:avLst/>
          </a:prstGeom>
          <a:noFill/>
          <a:ln w="25400">
            <a:solidFill>
              <a:schemeClr val="tx1"/>
            </a:solidFill>
            <a:round/>
            <a:headEnd/>
            <a:tailEnd type="stealth" w="med" len="sm"/>
          </a:ln>
          <a:extLst>
            <a:ext uri="{909E8E84-426E-40dd-AFC4-6F175D3DCCD1}">
              <a14:hiddenFill xmlns="" xmlns:a14="http://schemas.microsoft.com/office/drawing/2010/main">
                <a:noFill/>
              </a14:hiddenFill>
            </a:ext>
          </a:extLst>
        </p:spPr>
        <p:txBody>
          <a:bodyPr wrap="none" anchor="ctr"/>
          <a:lstStyle/>
          <a:p>
            <a:endParaRPr lang="en-US"/>
          </a:p>
        </p:txBody>
      </p:sp>
      <p:sp>
        <p:nvSpPr>
          <p:cNvPr id="35844" name="Rectangle 15"/>
          <p:cNvSpPr>
            <a:spLocks noChangeArrowheads="1"/>
          </p:cNvSpPr>
          <p:nvPr/>
        </p:nvSpPr>
        <p:spPr bwMode="auto">
          <a:xfrm>
            <a:off x="-3124200" y="1371600"/>
            <a:ext cx="800100" cy="627063"/>
          </a:xfrm>
          <a:prstGeom prst="rect">
            <a:avLst/>
          </a:prstGeom>
          <a:solidFill>
            <a:schemeClr val="accent1"/>
          </a:solidFill>
          <a:ln w="9525">
            <a:solidFill>
              <a:schemeClr val="tx1"/>
            </a:solidFill>
            <a:miter lim="800000"/>
            <a:headEnd/>
            <a:tailEnd/>
          </a:ln>
        </p:spPr>
        <p:txBody>
          <a:bodyPr wrap="none" anchor="ctr"/>
          <a:lstStyle/>
          <a:p>
            <a:endParaRPr lang="en-US" u="none"/>
          </a:p>
        </p:txBody>
      </p:sp>
      <p:sp>
        <p:nvSpPr>
          <p:cNvPr id="35845" name="Text Box 18"/>
          <p:cNvSpPr txBox="1">
            <a:spLocks noChangeArrowheads="1"/>
          </p:cNvSpPr>
          <p:nvPr/>
        </p:nvSpPr>
        <p:spPr bwMode="auto">
          <a:xfrm>
            <a:off x="4337050" y="1146175"/>
            <a:ext cx="184150"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endParaRPr lang="en-US" u="none"/>
          </a:p>
        </p:txBody>
      </p:sp>
      <p:sp>
        <p:nvSpPr>
          <p:cNvPr id="35846" name="Rectangle 19"/>
          <p:cNvSpPr>
            <a:spLocks noChangeArrowheads="1"/>
          </p:cNvSpPr>
          <p:nvPr/>
        </p:nvSpPr>
        <p:spPr bwMode="auto">
          <a:xfrm>
            <a:off x="4216400" y="1174750"/>
            <a:ext cx="369888"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r>
              <a:rPr lang="en-US" i="1" u="none"/>
              <a:t>F</a:t>
            </a:r>
          </a:p>
        </p:txBody>
      </p:sp>
      <p:sp>
        <p:nvSpPr>
          <p:cNvPr id="35847" name="Line 20"/>
          <p:cNvSpPr>
            <a:spLocks noChangeShapeType="1"/>
          </p:cNvSpPr>
          <p:nvPr/>
        </p:nvSpPr>
        <p:spPr bwMode="auto">
          <a:xfrm>
            <a:off x="4841875" y="1384300"/>
            <a:ext cx="307975" cy="0"/>
          </a:xfrm>
          <a:prstGeom prst="line">
            <a:avLst/>
          </a:prstGeom>
          <a:noFill/>
          <a:ln w="25400">
            <a:solidFill>
              <a:schemeClr val="tx1"/>
            </a:solidFill>
            <a:round/>
            <a:headEnd/>
            <a:tailEnd type="stealth" w="med" len="sm"/>
          </a:ln>
          <a:extLst>
            <a:ext uri="{909E8E84-426E-40dd-AFC4-6F175D3DCCD1}">
              <a14:hiddenFill xmlns="" xmlns:a14="http://schemas.microsoft.com/office/drawing/2010/main">
                <a:noFill/>
              </a14:hiddenFill>
            </a:ext>
          </a:extLst>
        </p:spPr>
        <p:txBody>
          <a:bodyPr wrap="none" anchor="ctr"/>
          <a:lstStyle/>
          <a:p>
            <a:endParaRPr lang="en-US"/>
          </a:p>
        </p:txBody>
      </p:sp>
      <p:sp>
        <p:nvSpPr>
          <p:cNvPr id="35848" name="Line 21"/>
          <p:cNvSpPr>
            <a:spLocks noChangeShapeType="1"/>
          </p:cNvSpPr>
          <p:nvPr/>
        </p:nvSpPr>
        <p:spPr bwMode="auto">
          <a:xfrm>
            <a:off x="3670300" y="2806700"/>
            <a:ext cx="307975" cy="0"/>
          </a:xfrm>
          <a:prstGeom prst="line">
            <a:avLst/>
          </a:prstGeom>
          <a:noFill/>
          <a:ln w="25400">
            <a:solidFill>
              <a:schemeClr val="tx1"/>
            </a:solidFill>
            <a:round/>
            <a:headEnd/>
            <a:tailEnd type="stealth" w="med" len="sm"/>
          </a:ln>
          <a:extLst>
            <a:ext uri="{909E8E84-426E-40dd-AFC4-6F175D3DCCD1}">
              <a14:hiddenFill xmlns="" xmlns:a14="http://schemas.microsoft.com/office/drawing/2010/main">
                <a:noFill/>
              </a14:hiddenFill>
            </a:ext>
          </a:extLst>
        </p:spPr>
        <p:txBody>
          <a:bodyPr wrap="none" anchor="ctr"/>
          <a:lstStyle/>
          <a:p>
            <a:endParaRPr lang="en-US"/>
          </a:p>
        </p:txBody>
      </p:sp>
      <p:sp>
        <p:nvSpPr>
          <p:cNvPr id="35849" name="Rectangle 22"/>
          <p:cNvSpPr>
            <a:spLocks noChangeArrowheads="1"/>
          </p:cNvSpPr>
          <p:nvPr/>
        </p:nvSpPr>
        <p:spPr bwMode="auto">
          <a:xfrm>
            <a:off x="4022725" y="2468563"/>
            <a:ext cx="800100" cy="627062"/>
          </a:xfrm>
          <a:prstGeom prst="rect">
            <a:avLst/>
          </a:prstGeom>
          <a:solidFill>
            <a:schemeClr val="accent1"/>
          </a:solidFill>
          <a:ln w="9525">
            <a:solidFill>
              <a:schemeClr val="tx1"/>
            </a:solidFill>
            <a:miter lim="800000"/>
            <a:headEnd/>
            <a:tailEnd/>
          </a:ln>
        </p:spPr>
        <p:txBody>
          <a:bodyPr wrap="none" anchor="ctr"/>
          <a:lstStyle/>
          <a:p>
            <a:endParaRPr lang="en-US" u="none"/>
          </a:p>
        </p:txBody>
      </p:sp>
      <p:sp>
        <p:nvSpPr>
          <p:cNvPr id="35850" name="Text Box 23"/>
          <p:cNvSpPr txBox="1">
            <a:spLocks noChangeArrowheads="1"/>
          </p:cNvSpPr>
          <p:nvPr/>
        </p:nvSpPr>
        <p:spPr bwMode="auto">
          <a:xfrm>
            <a:off x="4349750" y="2546350"/>
            <a:ext cx="184150"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endParaRPr lang="en-US" u="none"/>
          </a:p>
        </p:txBody>
      </p:sp>
      <p:sp>
        <p:nvSpPr>
          <p:cNvPr id="35851" name="Rectangle 24"/>
          <p:cNvSpPr>
            <a:spLocks noChangeArrowheads="1"/>
          </p:cNvSpPr>
          <p:nvPr/>
        </p:nvSpPr>
        <p:spPr bwMode="auto">
          <a:xfrm>
            <a:off x="4229100" y="2574925"/>
            <a:ext cx="369888"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r>
              <a:rPr lang="en-US" i="1" u="none"/>
              <a:t>F</a:t>
            </a:r>
          </a:p>
        </p:txBody>
      </p:sp>
      <p:sp>
        <p:nvSpPr>
          <p:cNvPr id="35852" name="Line 25"/>
          <p:cNvSpPr>
            <a:spLocks noChangeShapeType="1"/>
          </p:cNvSpPr>
          <p:nvPr/>
        </p:nvSpPr>
        <p:spPr bwMode="auto">
          <a:xfrm>
            <a:off x="4854575" y="2784475"/>
            <a:ext cx="307975" cy="0"/>
          </a:xfrm>
          <a:prstGeom prst="line">
            <a:avLst/>
          </a:prstGeom>
          <a:noFill/>
          <a:ln w="25400">
            <a:solidFill>
              <a:schemeClr val="tx1"/>
            </a:solidFill>
            <a:round/>
            <a:headEnd/>
            <a:tailEnd type="stealth" w="med" len="sm"/>
          </a:ln>
          <a:extLst>
            <a:ext uri="{909E8E84-426E-40dd-AFC4-6F175D3DCCD1}">
              <a14:hiddenFill xmlns="" xmlns:a14="http://schemas.microsoft.com/office/drawing/2010/main">
                <a:noFill/>
              </a14:hiddenFill>
            </a:ext>
          </a:extLst>
        </p:spPr>
        <p:txBody>
          <a:bodyPr wrap="none" anchor="ctr"/>
          <a:lstStyle/>
          <a:p>
            <a:endParaRPr lang="en-US"/>
          </a:p>
        </p:txBody>
      </p:sp>
      <p:sp>
        <p:nvSpPr>
          <p:cNvPr id="35853" name="Line 26"/>
          <p:cNvSpPr>
            <a:spLocks noChangeShapeType="1"/>
          </p:cNvSpPr>
          <p:nvPr/>
        </p:nvSpPr>
        <p:spPr bwMode="auto">
          <a:xfrm>
            <a:off x="3641725" y="4498975"/>
            <a:ext cx="307975" cy="0"/>
          </a:xfrm>
          <a:prstGeom prst="line">
            <a:avLst/>
          </a:prstGeom>
          <a:noFill/>
          <a:ln w="25400">
            <a:solidFill>
              <a:schemeClr val="tx1"/>
            </a:solidFill>
            <a:round/>
            <a:headEnd/>
            <a:tailEnd type="stealth" w="med" len="sm"/>
          </a:ln>
          <a:extLst>
            <a:ext uri="{909E8E84-426E-40dd-AFC4-6F175D3DCCD1}">
              <a14:hiddenFill xmlns="" xmlns:a14="http://schemas.microsoft.com/office/drawing/2010/main">
                <a:noFill/>
              </a14:hiddenFill>
            </a:ext>
          </a:extLst>
        </p:spPr>
        <p:txBody>
          <a:bodyPr wrap="none" anchor="ctr"/>
          <a:lstStyle/>
          <a:p>
            <a:endParaRPr lang="en-US"/>
          </a:p>
        </p:txBody>
      </p:sp>
      <p:sp>
        <p:nvSpPr>
          <p:cNvPr id="35854" name="Rectangle 27"/>
          <p:cNvSpPr>
            <a:spLocks noChangeArrowheads="1"/>
          </p:cNvSpPr>
          <p:nvPr/>
        </p:nvSpPr>
        <p:spPr bwMode="auto">
          <a:xfrm>
            <a:off x="3994150" y="4160838"/>
            <a:ext cx="800100" cy="627062"/>
          </a:xfrm>
          <a:prstGeom prst="rect">
            <a:avLst/>
          </a:prstGeom>
          <a:solidFill>
            <a:schemeClr val="accent1"/>
          </a:solidFill>
          <a:ln w="9525">
            <a:solidFill>
              <a:schemeClr val="tx1"/>
            </a:solidFill>
            <a:miter lim="800000"/>
            <a:headEnd/>
            <a:tailEnd/>
          </a:ln>
        </p:spPr>
        <p:txBody>
          <a:bodyPr wrap="none" anchor="ctr"/>
          <a:lstStyle/>
          <a:p>
            <a:endParaRPr lang="en-US" u="none"/>
          </a:p>
        </p:txBody>
      </p:sp>
      <p:sp>
        <p:nvSpPr>
          <p:cNvPr id="35855" name="Text Box 28"/>
          <p:cNvSpPr txBox="1">
            <a:spLocks noChangeArrowheads="1"/>
          </p:cNvSpPr>
          <p:nvPr/>
        </p:nvSpPr>
        <p:spPr bwMode="auto">
          <a:xfrm>
            <a:off x="4321175" y="4238625"/>
            <a:ext cx="184150"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endParaRPr lang="en-US" u="none"/>
          </a:p>
        </p:txBody>
      </p:sp>
      <p:sp>
        <p:nvSpPr>
          <p:cNvPr id="35856" name="Rectangle 29"/>
          <p:cNvSpPr>
            <a:spLocks noChangeArrowheads="1"/>
          </p:cNvSpPr>
          <p:nvPr/>
        </p:nvSpPr>
        <p:spPr bwMode="auto">
          <a:xfrm>
            <a:off x="4200525" y="4267200"/>
            <a:ext cx="369888"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r>
              <a:rPr lang="en-US" i="1" u="none"/>
              <a:t>F</a:t>
            </a:r>
          </a:p>
        </p:txBody>
      </p:sp>
      <p:sp>
        <p:nvSpPr>
          <p:cNvPr id="35857" name="Line 30"/>
          <p:cNvSpPr>
            <a:spLocks noChangeShapeType="1"/>
          </p:cNvSpPr>
          <p:nvPr/>
        </p:nvSpPr>
        <p:spPr bwMode="auto">
          <a:xfrm>
            <a:off x="4826000" y="4476750"/>
            <a:ext cx="307975" cy="0"/>
          </a:xfrm>
          <a:prstGeom prst="line">
            <a:avLst/>
          </a:prstGeom>
          <a:noFill/>
          <a:ln w="25400">
            <a:solidFill>
              <a:schemeClr val="tx1"/>
            </a:solidFill>
            <a:round/>
            <a:headEnd/>
            <a:tailEnd type="stealth" w="med" len="sm"/>
          </a:ln>
          <a:extLst>
            <a:ext uri="{909E8E84-426E-40dd-AFC4-6F175D3DCCD1}">
              <a14:hiddenFill xmlns="" xmlns:a14="http://schemas.microsoft.com/office/drawing/2010/main">
                <a:noFill/>
              </a14:hiddenFill>
            </a:ext>
          </a:extLst>
        </p:spPr>
        <p:txBody>
          <a:bodyPr wrap="none" anchor="ctr"/>
          <a:lstStyle/>
          <a:p>
            <a:endParaRPr lang="en-US"/>
          </a:p>
        </p:txBody>
      </p:sp>
      <p:sp>
        <p:nvSpPr>
          <p:cNvPr id="35858" name="Text Box 32"/>
          <p:cNvSpPr txBox="1">
            <a:spLocks noChangeArrowheads="1"/>
          </p:cNvSpPr>
          <p:nvPr/>
        </p:nvSpPr>
        <p:spPr bwMode="auto">
          <a:xfrm>
            <a:off x="2495550" y="593725"/>
            <a:ext cx="423863"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r>
              <a:rPr lang="en-US" i="1" u="none"/>
              <a:t>s</a:t>
            </a:r>
            <a:r>
              <a:rPr lang="en-US" sz="2800" u="none" baseline="-25000"/>
              <a:t>1</a:t>
            </a:r>
            <a:endParaRPr lang="en-US" u="none"/>
          </a:p>
        </p:txBody>
      </p:sp>
      <p:sp>
        <p:nvSpPr>
          <p:cNvPr id="35859" name="Text Box 33"/>
          <p:cNvSpPr txBox="1">
            <a:spLocks noChangeArrowheads="1"/>
          </p:cNvSpPr>
          <p:nvPr/>
        </p:nvSpPr>
        <p:spPr bwMode="auto">
          <a:xfrm>
            <a:off x="2505075" y="2032000"/>
            <a:ext cx="423863"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r>
              <a:rPr lang="en-US" i="1" u="none"/>
              <a:t>s</a:t>
            </a:r>
            <a:r>
              <a:rPr lang="en-US" sz="2800" u="none" baseline="-25000"/>
              <a:t>2</a:t>
            </a:r>
            <a:endParaRPr lang="en-US" u="none"/>
          </a:p>
        </p:txBody>
      </p:sp>
      <p:sp>
        <p:nvSpPr>
          <p:cNvPr id="35860" name="Text Box 34"/>
          <p:cNvSpPr txBox="1">
            <a:spLocks noChangeArrowheads="1"/>
          </p:cNvSpPr>
          <p:nvPr/>
        </p:nvSpPr>
        <p:spPr bwMode="auto">
          <a:xfrm>
            <a:off x="1847850" y="3375025"/>
            <a:ext cx="2066925"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r>
              <a:rPr lang="en-US" i="1" u="none"/>
              <a:t>s</a:t>
            </a:r>
            <a:r>
              <a:rPr lang="en-US" sz="2800" u="none" baseline="-25000"/>
              <a:t>1</a:t>
            </a:r>
            <a:r>
              <a:rPr lang="en-US" i="1" u="none"/>
              <a:t> + s</a:t>
            </a:r>
            <a:r>
              <a:rPr lang="en-US" sz="2800" u="none" baseline="-25000"/>
              <a:t>2</a:t>
            </a:r>
          </a:p>
        </p:txBody>
      </p:sp>
      <p:sp>
        <p:nvSpPr>
          <p:cNvPr id="35861" name="Text Box 35"/>
          <p:cNvSpPr txBox="1">
            <a:spLocks noChangeArrowheads="1"/>
          </p:cNvSpPr>
          <p:nvPr/>
        </p:nvSpPr>
        <p:spPr bwMode="auto">
          <a:xfrm>
            <a:off x="5248275" y="3575050"/>
            <a:ext cx="2066925"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r>
              <a:rPr lang="en-US" i="1" u="none"/>
              <a:t>F</a:t>
            </a:r>
            <a:r>
              <a:rPr lang="en-US" u="none"/>
              <a:t>(</a:t>
            </a:r>
            <a:r>
              <a:rPr lang="en-US" i="1" u="none"/>
              <a:t>s</a:t>
            </a:r>
            <a:r>
              <a:rPr lang="en-US" sz="2800" u="none" baseline="-25000"/>
              <a:t>1</a:t>
            </a:r>
            <a:r>
              <a:rPr lang="en-US" i="1" u="none"/>
              <a:t> + s</a:t>
            </a:r>
            <a:r>
              <a:rPr lang="en-US" sz="2800" u="none" baseline="-25000"/>
              <a:t>2</a:t>
            </a:r>
            <a:r>
              <a:rPr lang="en-US" u="none"/>
              <a:t>)</a:t>
            </a:r>
            <a:endParaRPr lang="en-US" i="1" u="none"/>
          </a:p>
        </p:txBody>
      </p:sp>
      <p:sp>
        <p:nvSpPr>
          <p:cNvPr id="35862" name="Text Box 36"/>
          <p:cNvSpPr txBox="1">
            <a:spLocks noChangeArrowheads="1"/>
          </p:cNvSpPr>
          <p:nvPr/>
        </p:nvSpPr>
        <p:spPr bwMode="auto">
          <a:xfrm>
            <a:off x="5210175" y="869950"/>
            <a:ext cx="2066925"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r>
              <a:rPr lang="en-US" i="1" u="none"/>
              <a:t>F</a:t>
            </a:r>
            <a:r>
              <a:rPr lang="en-US" u="none"/>
              <a:t>(</a:t>
            </a:r>
            <a:r>
              <a:rPr lang="en-US" i="1" u="none"/>
              <a:t>s</a:t>
            </a:r>
            <a:r>
              <a:rPr lang="en-US" sz="2800" u="none" baseline="-25000"/>
              <a:t>1</a:t>
            </a:r>
            <a:r>
              <a:rPr lang="en-US" u="none"/>
              <a:t>)</a:t>
            </a:r>
            <a:endParaRPr lang="en-US" i="1" u="none"/>
          </a:p>
        </p:txBody>
      </p:sp>
      <p:sp>
        <p:nvSpPr>
          <p:cNvPr id="35863" name="Text Box 37"/>
          <p:cNvSpPr txBox="1">
            <a:spLocks noChangeArrowheads="1"/>
          </p:cNvSpPr>
          <p:nvPr/>
        </p:nvSpPr>
        <p:spPr bwMode="auto">
          <a:xfrm>
            <a:off x="5203825" y="2197100"/>
            <a:ext cx="2066925"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r>
              <a:rPr lang="en-US" i="1" u="none"/>
              <a:t>F</a:t>
            </a:r>
            <a:r>
              <a:rPr lang="en-US" u="none"/>
              <a:t>(</a:t>
            </a:r>
            <a:r>
              <a:rPr lang="en-US" i="1" u="none"/>
              <a:t>s</a:t>
            </a:r>
            <a:r>
              <a:rPr lang="en-US" sz="2800" u="none" baseline="-25000"/>
              <a:t>2</a:t>
            </a:r>
            <a:r>
              <a:rPr lang="en-US" u="none"/>
              <a:t>)</a:t>
            </a:r>
            <a:endParaRPr lang="en-US" i="1" u="none"/>
          </a:p>
        </p:txBody>
      </p:sp>
      <p:grpSp>
        <p:nvGrpSpPr>
          <p:cNvPr id="2" name="Group 40"/>
          <p:cNvGrpSpPr>
            <a:grpSpLocks/>
          </p:cNvGrpSpPr>
          <p:nvPr/>
        </p:nvGrpSpPr>
        <p:grpSpPr bwMode="auto">
          <a:xfrm>
            <a:off x="285750" y="5368925"/>
            <a:ext cx="8620125" cy="1616075"/>
            <a:chOff x="180" y="3382"/>
            <a:chExt cx="5430" cy="1018"/>
          </a:xfrm>
        </p:grpSpPr>
        <p:sp>
          <p:nvSpPr>
            <p:cNvPr id="35865" name="Text Box 7"/>
            <p:cNvSpPr txBox="1">
              <a:spLocks noChangeArrowheads="1"/>
            </p:cNvSpPr>
            <p:nvPr/>
          </p:nvSpPr>
          <p:spPr bwMode="auto">
            <a:xfrm>
              <a:off x="1776" y="3382"/>
              <a:ext cx="2464" cy="2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r>
                <a:rPr lang="en-US">
                  <a:latin typeface="Helvetica" charset="0"/>
                </a:rPr>
                <a:t>The Superposition Principle</a:t>
              </a:r>
            </a:p>
          </p:txBody>
        </p:sp>
        <p:pic>
          <p:nvPicPr>
            <p:cNvPr id="35866" name="Picture 3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18" y="3808"/>
              <a:ext cx="2092" cy="24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5867" name="Rectangle 38"/>
            <p:cNvSpPr>
              <a:spLocks noChangeArrowheads="1"/>
            </p:cNvSpPr>
            <p:nvPr/>
          </p:nvSpPr>
          <p:spPr bwMode="auto">
            <a:xfrm>
              <a:off x="180" y="3766"/>
              <a:ext cx="3036" cy="63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pPr algn="l"/>
              <a:r>
                <a:rPr lang="en-US" sz="2000" u="none">
                  <a:latin typeface="Helvetica" charset="0"/>
                </a:rPr>
                <a:t> When two inputs are presented to a linear system, their effects sum.</a:t>
              </a:r>
            </a:p>
            <a:p>
              <a:pPr algn="l"/>
              <a:endParaRPr lang="en-US" sz="2000" i="1" u="none">
                <a:latin typeface="Helvetica" charset="0"/>
              </a:endParaRPr>
            </a:p>
          </p:txBody>
        </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89" name="Picture 3"/>
          <p:cNvPicPr>
            <a:picLocks noChangeAspect="1" noChangeArrowheads="1"/>
          </p:cNvPicPr>
          <p:nvPr/>
        </p:nvPicPr>
        <p:blipFill>
          <a:blip r:embed="rId4">
            <a:extLst>
              <a:ext uri="{28A0092B-C50C-407E-A947-70E740481C1C}">
                <a14:useLocalDpi xmlns:a14="http://schemas.microsoft.com/office/drawing/2010/main" val="0"/>
              </a:ext>
            </a:extLst>
          </a:blip>
          <a:srcRect r="50992"/>
          <a:stretch>
            <a:fillRect/>
          </a:stretch>
        </p:blipFill>
        <p:spPr bwMode="auto">
          <a:xfrm>
            <a:off x="1447800" y="533400"/>
            <a:ext cx="3921125" cy="33337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7890" name="Picture 4"/>
          <p:cNvPicPr>
            <a:picLocks noChangeAspect="1" noChangeArrowheads="1"/>
          </p:cNvPicPr>
          <p:nvPr/>
        </p:nvPicPr>
        <p:blipFill>
          <a:blip r:embed="rId4">
            <a:extLst>
              <a:ext uri="{28A0092B-C50C-407E-A947-70E740481C1C}">
                <a14:useLocalDpi xmlns:a14="http://schemas.microsoft.com/office/drawing/2010/main" val="0"/>
              </a:ext>
            </a:extLst>
          </a:blip>
          <a:srcRect l="78372"/>
          <a:stretch>
            <a:fillRect/>
          </a:stretch>
        </p:blipFill>
        <p:spPr bwMode="auto">
          <a:xfrm>
            <a:off x="5378450" y="654050"/>
            <a:ext cx="1730375" cy="33337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7891" name="Picture 5"/>
          <p:cNvPicPr>
            <a:picLocks noChangeAspect="1" noChangeArrowheads="1"/>
          </p:cNvPicPr>
          <p:nvPr/>
        </p:nvPicPr>
        <p:blipFill>
          <a:blip r:embed="rId4">
            <a:lum bright="24000" contrast="42000"/>
            <a:extLst>
              <a:ext uri="{28A0092B-C50C-407E-A947-70E740481C1C}">
                <a14:useLocalDpi xmlns:a14="http://schemas.microsoft.com/office/drawing/2010/main" val="0"/>
              </a:ext>
            </a:extLst>
          </a:blip>
          <a:srcRect l="7143" t="42381" r="87698" b="31429"/>
          <a:stretch>
            <a:fillRect/>
          </a:stretch>
        </p:blipFill>
        <p:spPr bwMode="auto">
          <a:xfrm flipV="1">
            <a:off x="5934075" y="2098675"/>
            <a:ext cx="968375" cy="8731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nvGrpSpPr>
          <p:cNvPr id="2" name="Group 24"/>
          <p:cNvGrpSpPr>
            <a:grpSpLocks/>
          </p:cNvGrpSpPr>
          <p:nvPr/>
        </p:nvGrpSpPr>
        <p:grpSpPr bwMode="auto">
          <a:xfrm>
            <a:off x="3505200" y="5272088"/>
            <a:ext cx="5372100" cy="1766887"/>
            <a:chOff x="2334" y="3321"/>
            <a:chExt cx="3384" cy="1113"/>
          </a:xfrm>
        </p:grpSpPr>
        <p:sp>
          <p:nvSpPr>
            <p:cNvPr id="37899" name="Text Box 10"/>
            <p:cNvSpPr txBox="1">
              <a:spLocks noChangeArrowheads="1"/>
            </p:cNvSpPr>
            <p:nvPr/>
          </p:nvSpPr>
          <p:spPr bwMode="auto">
            <a:xfrm>
              <a:off x="3547" y="3321"/>
              <a:ext cx="2171" cy="1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pPr algn="just"/>
              <a:r>
                <a:rPr lang="en-US" sz="2200" u="none">
                  <a:latin typeface="Arial" charset="0"/>
                </a:rPr>
                <a:t>Impulse response function</a:t>
              </a:r>
            </a:p>
            <a:p>
              <a:pPr algn="just"/>
              <a:r>
                <a:rPr lang="en-US" sz="2200" u="none">
                  <a:latin typeface="Arial" charset="0"/>
                </a:rPr>
                <a:t>Linear kernel</a:t>
              </a:r>
            </a:p>
            <a:p>
              <a:pPr algn="just"/>
              <a:r>
                <a:rPr lang="en-US" sz="2200" u="none">
                  <a:latin typeface="Arial" charset="0"/>
                </a:rPr>
                <a:t>First-order kernel</a:t>
              </a:r>
            </a:p>
            <a:p>
              <a:pPr algn="just"/>
              <a:r>
                <a:rPr lang="en-US" sz="2200" u="none">
                  <a:latin typeface="Arial" charset="0"/>
                </a:rPr>
                <a:t>First-order Wiener kernel</a:t>
              </a:r>
            </a:p>
            <a:p>
              <a:pPr algn="just"/>
              <a:endParaRPr lang="en-US" sz="2200" u="none">
                <a:latin typeface="Arial" charset="0"/>
              </a:endParaRPr>
            </a:p>
          </p:txBody>
        </p:sp>
        <p:sp>
          <p:nvSpPr>
            <p:cNvPr id="37900" name="Text Box 11"/>
            <p:cNvSpPr txBox="1">
              <a:spLocks noChangeArrowheads="1"/>
            </p:cNvSpPr>
            <p:nvPr/>
          </p:nvSpPr>
          <p:spPr bwMode="auto">
            <a:xfrm>
              <a:off x="2334" y="3358"/>
              <a:ext cx="1147" cy="2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r>
                <a:rPr lang="en-US" i="1" u="none"/>
                <a:t>F(t) </a:t>
              </a:r>
              <a:r>
                <a:rPr lang="en-US" sz="2200" u="none">
                  <a:latin typeface="Arial" charset="0"/>
                </a:rPr>
                <a:t>is called:</a:t>
              </a:r>
              <a:endParaRPr lang="en-US" sz="2200" i="1" u="none"/>
            </a:p>
          </p:txBody>
        </p:sp>
      </p:grpSp>
      <p:sp>
        <p:nvSpPr>
          <p:cNvPr id="37893" name="Text Box 18"/>
          <p:cNvSpPr txBox="1">
            <a:spLocks noChangeArrowheads="1"/>
          </p:cNvSpPr>
          <p:nvPr/>
        </p:nvSpPr>
        <p:spPr bwMode="auto">
          <a:xfrm>
            <a:off x="2032000" y="93663"/>
            <a:ext cx="5080000"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r>
              <a:rPr lang="en-US">
                <a:latin typeface="Arial" charset="0"/>
              </a:rPr>
              <a:t>A linear model of the cell</a:t>
            </a:r>
            <a:r>
              <a:rPr lang="ja-JP" altLang="en-US">
                <a:latin typeface="Arial" charset="0"/>
              </a:rPr>
              <a:t>’</a:t>
            </a:r>
            <a:r>
              <a:rPr lang="en-US" altLang="ja-JP">
                <a:latin typeface="Arial" charset="0"/>
              </a:rPr>
              <a:t>s response</a:t>
            </a:r>
            <a:endParaRPr lang="en-US">
              <a:latin typeface="Arial" charset="0"/>
            </a:endParaRPr>
          </a:p>
        </p:txBody>
      </p:sp>
      <p:grpSp>
        <p:nvGrpSpPr>
          <p:cNvPr id="3" name="Group 26"/>
          <p:cNvGrpSpPr>
            <a:grpSpLocks/>
          </p:cNvGrpSpPr>
          <p:nvPr/>
        </p:nvGrpSpPr>
        <p:grpSpPr bwMode="auto">
          <a:xfrm>
            <a:off x="874713" y="3816350"/>
            <a:ext cx="4481512" cy="1454150"/>
            <a:chOff x="551" y="2404"/>
            <a:chExt cx="2823" cy="916"/>
          </a:xfrm>
        </p:grpSpPr>
        <p:sp>
          <p:nvSpPr>
            <p:cNvPr id="37896" name="Text Box 14"/>
            <p:cNvSpPr txBox="1">
              <a:spLocks noChangeArrowheads="1"/>
            </p:cNvSpPr>
            <p:nvPr/>
          </p:nvSpPr>
          <p:spPr bwMode="auto">
            <a:xfrm>
              <a:off x="2328" y="2404"/>
              <a:ext cx="1046" cy="26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r>
                <a:rPr lang="en-US" sz="2200">
                  <a:latin typeface="Arial" charset="0"/>
                </a:rPr>
                <a:t>Convolution</a:t>
              </a:r>
            </a:p>
          </p:txBody>
        </p:sp>
        <p:pic>
          <p:nvPicPr>
            <p:cNvPr id="37897" name="Picture 1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0" y="3102"/>
              <a:ext cx="672" cy="21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aphicFrame>
          <p:nvGraphicFramePr>
            <p:cNvPr id="37898" name="Object 3"/>
            <p:cNvGraphicFramePr>
              <a:graphicFrameLocks noChangeAspect="1"/>
            </p:cNvGraphicFramePr>
            <p:nvPr/>
          </p:nvGraphicFramePr>
          <p:xfrm>
            <a:off x="551" y="2678"/>
            <a:ext cx="2131" cy="430"/>
          </p:xfrm>
          <a:graphic>
            <a:graphicData uri="http://schemas.openxmlformats.org/presentationml/2006/ole">
              <mc:AlternateContent xmlns:mc="http://schemas.openxmlformats.org/markup-compatibility/2006">
                <mc:Choice xmlns:v="urn:schemas-microsoft-com:vml" Requires="v">
                  <p:oleObj spid="_x0000_s37993" name="Equation" r:id="rId6" imgW="1447800" imgH="292100" progId="Equation.DSMT4">
                    <p:embed/>
                  </p:oleObj>
                </mc:Choice>
                <mc:Fallback>
                  <p:oleObj name="Equation" r:id="rId6" imgW="1447800" imgH="292100" progId="Equation.DSMT4">
                    <p:embed/>
                    <p:pic>
                      <p:nvPicPr>
                        <p:cNvPr id="0"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51" y="2678"/>
                          <a:ext cx="2131" cy="43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grpSp>
      <p:graphicFrame>
        <p:nvGraphicFramePr>
          <p:cNvPr id="68628" name="Object 2"/>
          <p:cNvGraphicFramePr>
            <a:graphicFrameLocks noChangeAspect="1"/>
          </p:cNvGraphicFramePr>
          <p:nvPr/>
        </p:nvGraphicFramePr>
        <p:xfrm>
          <a:off x="4997450" y="4095750"/>
          <a:ext cx="3332163" cy="963613"/>
        </p:xfrm>
        <a:graphic>
          <a:graphicData uri="http://schemas.openxmlformats.org/presentationml/2006/ole">
            <mc:AlternateContent xmlns:mc="http://schemas.openxmlformats.org/markup-compatibility/2006">
              <mc:Choice xmlns:v="urn:schemas-microsoft-com:vml" Requires="v">
                <p:oleObj spid="_x0000_s37994" name="Equation" r:id="rId8" imgW="1536700" imgH="444500" progId="Equation.DSMT4">
                  <p:embed/>
                </p:oleObj>
              </mc:Choice>
              <mc:Fallback>
                <p:oleObj name="Equation" r:id="rId8" imgW="1536700" imgH="444500" progId="Equation.DSMT4">
                  <p:embed/>
                  <p:pic>
                    <p:nvPicPr>
                      <p:cNvPr id="0" name="Object 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997450" y="4095750"/>
                        <a:ext cx="3332163" cy="96361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68628"/>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9937" name="Rectangle 2"/>
          <p:cNvSpPr>
            <a:spLocks noChangeArrowheads="1"/>
          </p:cNvSpPr>
          <p:nvPr/>
        </p:nvSpPr>
        <p:spPr bwMode="auto">
          <a:xfrm>
            <a:off x="762000" y="304800"/>
            <a:ext cx="8077200" cy="65563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pPr algn="l"/>
            <a:r>
              <a:rPr lang="en-US" sz="1200" u="none" dirty="0"/>
              <a:t>Like we did with the reverse correlation above, let</a:t>
            </a:r>
            <a:r>
              <a:rPr lang="ja-JP" altLang="en-US" sz="1200" u="none"/>
              <a:t>’</a:t>
            </a:r>
            <a:r>
              <a:rPr lang="en-US" altLang="ja-JP" sz="1200" u="none" dirty="0"/>
              <a:t>s take the discrete convolution, it</a:t>
            </a:r>
            <a:r>
              <a:rPr lang="ja-JP" altLang="en-US" sz="1200" u="none"/>
              <a:t>’</a:t>
            </a:r>
            <a:r>
              <a:rPr lang="en-US" altLang="ja-JP" sz="1200" u="none" dirty="0"/>
              <a:t>s easier to do calculations by hand. Here, we</a:t>
            </a:r>
            <a:r>
              <a:rPr lang="ja-JP" altLang="en-US" sz="1200" u="none"/>
              <a:t>’</a:t>
            </a:r>
            <a:r>
              <a:rPr lang="en-US" altLang="ja-JP" sz="1200" u="none" dirty="0"/>
              <a:t>re considering that the length of the linear temporal filter is 1 second. </a:t>
            </a:r>
          </a:p>
          <a:p>
            <a:pPr algn="l"/>
            <a:endParaRPr lang="en-US" sz="1200" u="none" dirty="0"/>
          </a:p>
          <a:p>
            <a:pPr algn="l"/>
            <a:endParaRPr lang="en-US" sz="1200" u="none" dirty="0"/>
          </a:p>
          <a:p>
            <a:pPr algn="l"/>
            <a:endParaRPr lang="en-US" sz="1200" u="none" dirty="0"/>
          </a:p>
          <a:p>
            <a:pPr algn="l"/>
            <a:endParaRPr lang="en-US" sz="1200" u="none" dirty="0"/>
          </a:p>
          <a:p>
            <a:pPr algn="l"/>
            <a:r>
              <a:rPr lang="en-US" sz="1200" u="none" dirty="0"/>
              <a:t>t: time, the variable that indicates the time during the experiment, so if the experiment is 60 s long, t varies between 0 and 60 s. </a:t>
            </a:r>
            <a:endParaRPr lang="en-US" sz="1200" u="none" dirty="0">
              <a:sym typeface="Symbol" charset="0"/>
            </a:endParaRPr>
          </a:p>
          <a:p>
            <a:pPr algn="l"/>
            <a:r>
              <a:rPr lang="en-US" sz="1200" u="none" dirty="0" err="1">
                <a:sym typeface="Symbol" charset="0"/>
              </a:rPr>
              <a:t>τ</a:t>
            </a:r>
            <a:r>
              <a:rPr lang="en-US" sz="1200" u="none" dirty="0">
                <a:sym typeface="Symbol" charset="0"/>
              </a:rPr>
              <a:t>: the summation variable that indicates time relative to the filter. Because the filter is 1 s long, </a:t>
            </a:r>
            <a:r>
              <a:rPr lang="en-US" sz="1200" u="none" dirty="0" err="1">
                <a:sym typeface="Symbol" charset="0"/>
              </a:rPr>
              <a:t>τ</a:t>
            </a:r>
            <a:r>
              <a:rPr lang="en-US" sz="1200" u="none" dirty="0">
                <a:sym typeface="Symbol" charset="0"/>
              </a:rPr>
              <a:t> varies between t-1 and t second.</a:t>
            </a:r>
            <a:endParaRPr lang="en-US" sz="1200" u="none" dirty="0"/>
          </a:p>
          <a:p>
            <a:pPr algn="l"/>
            <a:r>
              <a:rPr lang="en-US" sz="1200" u="none" dirty="0"/>
              <a:t>r</a:t>
            </a:r>
            <a:r>
              <a:rPr lang="ja-JP" altLang="en-US" sz="1200" u="none"/>
              <a:t>’</a:t>
            </a:r>
            <a:r>
              <a:rPr lang="en-US" altLang="ja-JP" sz="1200" u="none" dirty="0"/>
              <a:t>(t): predicted response at time t</a:t>
            </a:r>
          </a:p>
          <a:p>
            <a:pPr algn="l"/>
            <a:r>
              <a:rPr lang="en-US" sz="1200" u="none" dirty="0"/>
              <a:t>S(</a:t>
            </a:r>
            <a:r>
              <a:rPr lang="en-US" sz="1200" u="none" dirty="0" err="1">
                <a:sym typeface="Symbol" charset="0"/>
              </a:rPr>
              <a:t>τ</a:t>
            </a:r>
            <a:r>
              <a:rPr lang="en-US" sz="1200" u="none" dirty="0">
                <a:sym typeface="Symbol" charset="0"/>
              </a:rPr>
              <a:t>): stimulus at time point </a:t>
            </a:r>
            <a:r>
              <a:rPr lang="en-US" sz="1200" u="none" dirty="0" err="1">
                <a:sym typeface="Symbol" charset="0"/>
              </a:rPr>
              <a:t>τ</a:t>
            </a:r>
            <a:r>
              <a:rPr lang="en-US" sz="1200" u="none" dirty="0">
                <a:sym typeface="Symbol" charset="0"/>
              </a:rPr>
              <a:t>. Note that since </a:t>
            </a:r>
            <a:r>
              <a:rPr lang="en-US" sz="1200" u="none" dirty="0" err="1">
                <a:sym typeface="Symbol" charset="0"/>
              </a:rPr>
              <a:t>τ</a:t>
            </a:r>
            <a:r>
              <a:rPr lang="en-US" sz="1200" u="none" dirty="0">
                <a:sym typeface="Symbol" charset="0"/>
              </a:rPr>
              <a:t> varies between t-1 and t, </a:t>
            </a:r>
            <a:r>
              <a:rPr lang="en-US" sz="1200" u="none" dirty="0"/>
              <a:t>s(</a:t>
            </a:r>
            <a:r>
              <a:rPr lang="en-US" sz="1200" u="none" dirty="0" err="1">
                <a:sym typeface="Symbol" charset="0"/>
              </a:rPr>
              <a:t>τ</a:t>
            </a:r>
            <a:r>
              <a:rPr lang="en-US" sz="1200" u="none" dirty="0">
                <a:sym typeface="Symbol" charset="0"/>
              </a:rPr>
              <a:t>) is summed over the previous one second to compute r</a:t>
            </a:r>
            <a:r>
              <a:rPr lang="ja-JP" altLang="en-US" sz="1200" u="none">
                <a:sym typeface="Symbol" charset="0"/>
              </a:rPr>
              <a:t>’</a:t>
            </a:r>
            <a:r>
              <a:rPr lang="en-US" altLang="ja-JP" sz="1200" u="none" dirty="0">
                <a:sym typeface="Symbol" charset="0"/>
              </a:rPr>
              <a:t>(t).</a:t>
            </a:r>
            <a:endParaRPr lang="en-US" altLang="ja-JP" sz="1200" u="none" dirty="0"/>
          </a:p>
          <a:p>
            <a:pPr algn="l"/>
            <a:r>
              <a:rPr lang="en-US" sz="1200" u="none" dirty="0"/>
              <a:t>F(t- </a:t>
            </a:r>
            <a:r>
              <a:rPr lang="en-US" sz="1200" u="none" dirty="0" err="1">
                <a:sym typeface="Symbol" charset="0"/>
              </a:rPr>
              <a:t>τ</a:t>
            </a:r>
            <a:r>
              <a:rPr lang="en-US" sz="1200" u="none" dirty="0">
                <a:sym typeface="Symbol" charset="0"/>
              </a:rPr>
              <a:t>): The Filter at time </a:t>
            </a:r>
            <a:r>
              <a:rPr lang="en-US" sz="1200" u="none" dirty="0"/>
              <a:t>t- </a:t>
            </a:r>
            <a:r>
              <a:rPr lang="en-US" sz="1200" u="none" dirty="0" err="1">
                <a:sym typeface="Symbol" charset="0"/>
              </a:rPr>
              <a:t>τ</a:t>
            </a:r>
            <a:r>
              <a:rPr lang="en-US" sz="1200" u="none" dirty="0">
                <a:sym typeface="Symbol" charset="0"/>
              </a:rPr>
              <a:t>. Since </a:t>
            </a:r>
            <a:r>
              <a:rPr lang="en-US" sz="1200" u="none" dirty="0" err="1">
                <a:sym typeface="Symbol" charset="0"/>
              </a:rPr>
              <a:t>τ</a:t>
            </a:r>
            <a:r>
              <a:rPr lang="en-US" sz="1200" u="none" dirty="0">
                <a:sym typeface="Symbol" charset="0"/>
              </a:rPr>
              <a:t> varies between t-1 and t, F(t-</a:t>
            </a:r>
            <a:r>
              <a:rPr lang="en-US" sz="1200" u="none" dirty="0" err="1">
                <a:sym typeface="Symbol" charset="0"/>
              </a:rPr>
              <a:t>τ</a:t>
            </a:r>
            <a:r>
              <a:rPr lang="en-US" sz="1200" u="none" dirty="0">
                <a:sym typeface="Symbol" charset="0"/>
              </a:rPr>
              <a:t>) is actually summed between F(1) and F(0). </a:t>
            </a:r>
          </a:p>
          <a:p>
            <a:pPr algn="l"/>
            <a:endParaRPr lang="en-US" sz="1200" u="none" dirty="0">
              <a:sym typeface="Symbol" charset="0"/>
            </a:endParaRPr>
          </a:p>
          <a:p>
            <a:pPr algn="l"/>
            <a:r>
              <a:rPr lang="en-US" sz="1200" u="none" dirty="0">
                <a:sym typeface="Symbol" charset="0"/>
              </a:rPr>
              <a:t>To compute r</a:t>
            </a:r>
            <a:r>
              <a:rPr lang="ja-JP" altLang="en-US" sz="1200" u="none">
                <a:sym typeface="Symbol" charset="0"/>
              </a:rPr>
              <a:t>’</a:t>
            </a:r>
            <a:r>
              <a:rPr lang="en-US" altLang="ja-JP" sz="1200" u="none" dirty="0">
                <a:sym typeface="Symbol" charset="0"/>
              </a:rPr>
              <a:t>(t), the sum is taken over </a:t>
            </a:r>
            <a:r>
              <a:rPr lang="en-US" altLang="ja-JP" sz="1200" u="none" dirty="0" err="1">
                <a:sym typeface="Symbol" charset="0"/>
              </a:rPr>
              <a:t>τ</a:t>
            </a:r>
            <a:r>
              <a:rPr lang="en-US" altLang="ja-JP" sz="1200" u="none" dirty="0">
                <a:sym typeface="Symbol" charset="0"/>
              </a:rPr>
              <a:t>=t-1 and </a:t>
            </a:r>
            <a:r>
              <a:rPr lang="en-US" altLang="ja-JP" sz="1200" u="none" dirty="0" err="1">
                <a:sym typeface="Symbol" charset="0"/>
              </a:rPr>
              <a:t>τ</a:t>
            </a:r>
            <a:r>
              <a:rPr lang="en-US" altLang="ja-JP" sz="1200" u="none" dirty="0">
                <a:sym typeface="Symbol" charset="0"/>
              </a:rPr>
              <a:t>=t. Thus the sum is computed across :</a:t>
            </a:r>
          </a:p>
          <a:p>
            <a:pPr algn="l"/>
            <a:r>
              <a:rPr lang="en-US" sz="1200" u="none" dirty="0">
                <a:sym typeface="Symbol" charset="0"/>
              </a:rPr>
              <a:t>				</a:t>
            </a:r>
          </a:p>
          <a:p>
            <a:pPr algn="l"/>
            <a:endParaRPr lang="en-US" sz="1200" u="none" dirty="0">
              <a:sym typeface="Symbol" charset="0"/>
            </a:endParaRPr>
          </a:p>
          <a:p>
            <a:pPr algn="l"/>
            <a:r>
              <a:rPr lang="en-US" sz="1200" u="none" dirty="0">
                <a:sym typeface="Symbol" charset="0"/>
              </a:rPr>
              <a:t>	            and</a:t>
            </a:r>
          </a:p>
          <a:p>
            <a:pPr algn="l"/>
            <a:endParaRPr lang="en-US" sz="1200" u="none" dirty="0">
              <a:sym typeface="Symbol" charset="0"/>
            </a:endParaRPr>
          </a:p>
          <a:p>
            <a:pPr algn="l"/>
            <a:endParaRPr lang="en-US" sz="1200" u="none" dirty="0">
              <a:sym typeface="Symbol" charset="0"/>
            </a:endParaRPr>
          </a:p>
          <a:p>
            <a:pPr algn="l"/>
            <a:endParaRPr lang="en-US" sz="1200" u="none" dirty="0">
              <a:sym typeface="Symbol" charset="0"/>
            </a:endParaRPr>
          </a:p>
          <a:p>
            <a:pPr algn="l"/>
            <a:r>
              <a:rPr lang="en-US" sz="1200" u="none" dirty="0">
                <a:sym typeface="Symbol" charset="0"/>
              </a:rPr>
              <a:t>So the stimulus is multiplied by </a:t>
            </a:r>
            <a:r>
              <a:rPr lang="en-US" sz="1200" i="1" u="none" dirty="0">
                <a:sym typeface="Symbol" charset="0"/>
              </a:rPr>
              <a:t>the time-reverse of the filter</a:t>
            </a:r>
            <a:r>
              <a:rPr lang="en-US" sz="1200" u="none" dirty="0">
                <a:sym typeface="Symbol" charset="0"/>
              </a:rPr>
              <a:t>. Then all points are summed. In this way, the filter weights the stimulus over the previous one second, according to the filter</a:t>
            </a:r>
            <a:r>
              <a:rPr lang="ja-JP" altLang="en-US" sz="1200" u="none">
                <a:sym typeface="Symbol" charset="0"/>
              </a:rPr>
              <a:t>’</a:t>
            </a:r>
            <a:r>
              <a:rPr lang="en-US" altLang="ja-JP" sz="1200" u="none" dirty="0">
                <a:sym typeface="Symbol" charset="0"/>
              </a:rPr>
              <a:t>s time course. It</a:t>
            </a:r>
            <a:r>
              <a:rPr lang="ja-JP" altLang="en-US" sz="1200" u="none">
                <a:sym typeface="Symbol" charset="0"/>
              </a:rPr>
              <a:t>’</a:t>
            </a:r>
            <a:r>
              <a:rPr lang="en-US" altLang="ja-JP" sz="1200" u="none" dirty="0">
                <a:sym typeface="Symbol" charset="0"/>
              </a:rPr>
              <a:t>s instructive to work out a very simple example.</a:t>
            </a:r>
          </a:p>
          <a:p>
            <a:pPr algn="l"/>
            <a:r>
              <a:rPr lang="en-US" sz="1200" u="none" dirty="0">
                <a:sym typeface="Symbol" charset="0"/>
              </a:rPr>
              <a:t>Let</a:t>
            </a:r>
            <a:r>
              <a:rPr lang="ja-JP" altLang="en-US" sz="1200" u="none">
                <a:sym typeface="Symbol" charset="0"/>
              </a:rPr>
              <a:t>’</a:t>
            </a:r>
            <a:r>
              <a:rPr lang="en-US" altLang="ja-JP" sz="1200" u="none" dirty="0">
                <a:sym typeface="Symbol" charset="0"/>
              </a:rPr>
              <a:t>s say the stimulus is five time points long s=(0,1,1,1,0), i.e. s(0)=0,s(1)=s(2)=s(3)=1,s(4)=0.</a:t>
            </a:r>
          </a:p>
          <a:p>
            <a:pPr algn="l"/>
            <a:r>
              <a:rPr lang="en-US" sz="1200" u="none" dirty="0">
                <a:sym typeface="Symbol" charset="0"/>
              </a:rPr>
              <a:t>The filter is two time points long (1,-1), i.e. F(0)=1, F(1)=-1. </a:t>
            </a:r>
            <a:r>
              <a:rPr lang="en-US" sz="1200" u="none" dirty="0" err="1">
                <a:sym typeface="Symbol" charset="0"/>
              </a:rPr>
              <a:t>τ</a:t>
            </a:r>
            <a:r>
              <a:rPr lang="en-US" sz="1200" u="none" dirty="0">
                <a:sym typeface="Symbol" charset="0"/>
              </a:rPr>
              <a:t> goes from t-1 to t. Then,</a:t>
            </a:r>
          </a:p>
          <a:p>
            <a:pPr algn="l"/>
            <a:r>
              <a:rPr lang="en-US" sz="1200" u="none" dirty="0">
                <a:sym typeface="Symbol" charset="0"/>
              </a:rPr>
              <a:t>	Stimulus       Filter reversed in time	Response</a:t>
            </a:r>
          </a:p>
          <a:p>
            <a:pPr algn="l"/>
            <a:r>
              <a:rPr lang="en-US" sz="1200" u="none" dirty="0">
                <a:sym typeface="Symbol" charset="0"/>
              </a:rPr>
              <a:t>	s(0)=0	F(1)=-1		</a:t>
            </a:r>
          </a:p>
          <a:p>
            <a:pPr algn="l"/>
            <a:r>
              <a:rPr lang="en-US" sz="1200" u="none" dirty="0">
                <a:sym typeface="Symbol" charset="0"/>
              </a:rPr>
              <a:t>	s(1)=1	F(0)=1		r(1) = s(1)*F(0)+s(0)*F(1) = 1</a:t>
            </a:r>
          </a:p>
          <a:p>
            <a:pPr algn="l"/>
            <a:r>
              <a:rPr lang="en-US" sz="1200" u="none" dirty="0">
                <a:sym typeface="Symbol" charset="0"/>
              </a:rPr>
              <a:t>	s(2)=1			r(2) = s(2)*F(0)+s(1)*F(1) = 0</a:t>
            </a:r>
          </a:p>
          <a:p>
            <a:pPr algn="l"/>
            <a:r>
              <a:rPr lang="en-US" sz="1200" u="none" dirty="0">
                <a:sym typeface="Symbol" charset="0"/>
              </a:rPr>
              <a:t>	s(3)=1			r(3) = s(3)*F(0)+s(2)*F(1) = 0</a:t>
            </a:r>
          </a:p>
          <a:p>
            <a:pPr algn="l"/>
            <a:r>
              <a:rPr lang="en-US" sz="1200" u="none" dirty="0">
                <a:sym typeface="Symbol" charset="0"/>
              </a:rPr>
              <a:t>	s(4)=0			r(4) = s(4)*F(0)+s(3)*F(1) = -1</a:t>
            </a:r>
          </a:p>
          <a:p>
            <a:pPr algn="l"/>
            <a:r>
              <a:rPr lang="en-US" sz="1200" u="none" dirty="0">
                <a:sym typeface="Symbol" charset="0"/>
              </a:rPr>
              <a:t>Note that this filter has essentially taken the derivative of the stimulus, taking (0,1,1,1,0) as an input, generating (1,0,0,-1) as an output</a:t>
            </a:r>
          </a:p>
          <a:p>
            <a:pPr algn="l"/>
            <a:endParaRPr lang="en-US" sz="1200" u="none" dirty="0">
              <a:sym typeface="Symbol" charset="0"/>
            </a:endParaRPr>
          </a:p>
          <a:p>
            <a:pPr algn="l"/>
            <a:endParaRPr lang="en-US" sz="1200" u="none" dirty="0">
              <a:sym typeface="Symbol" charset="0"/>
            </a:endParaRPr>
          </a:p>
        </p:txBody>
      </p:sp>
      <p:pic>
        <p:nvPicPr>
          <p:cNvPr id="3993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1600" y="685800"/>
            <a:ext cx="2590800" cy="7413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9939"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9313" y="3167062"/>
            <a:ext cx="3124200" cy="2619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9940"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8200" y="3733800"/>
            <a:ext cx="2362200" cy="2873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Text Box 2"/>
          <p:cNvSpPr txBox="1">
            <a:spLocks noChangeArrowheads="1"/>
          </p:cNvSpPr>
          <p:nvPr/>
        </p:nvSpPr>
        <p:spPr bwMode="auto">
          <a:xfrm>
            <a:off x="1447800" y="914400"/>
            <a:ext cx="6518131" cy="526297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pPr algn="l"/>
            <a:r>
              <a:rPr lang="en-US" u="none" dirty="0">
                <a:latin typeface="Arial" charset="0"/>
              </a:rPr>
              <a:t>Filters and step responses</a:t>
            </a:r>
          </a:p>
          <a:p>
            <a:pPr algn="l"/>
            <a:r>
              <a:rPr lang="en-US" u="none" dirty="0">
                <a:latin typeface="Arial" charset="0"/>
              </a:rPr>
              <a:t>	Monophasic</a:t>
            </a:r>
          </a:p>
          <a:p>
            <a:pPr algn="l"/>
            <a:r>
              <a:rPr lang="en-US" u="none" dirty="0">
                <a:latin typeface="Arial" charset="0"/>
              </a:rPr>
              <a:t>	Biphasic</a:t>
            </a:r>
          </a:p>
          <a:p>
            <a:pPr algn="l"/>
            <a:endParaRPr lang="en-US" u="none" dirty="0">
              <a:latin typeface="Arial" charset="0"/>
            </a:endParaRPr>
          </a:p>
          <a:p>
            <a:pPr algn="l"/>
            <a:r>
              <a:rPr lang="en-US" u="none" dirty="0">
                <a:latin typeface="Arial" charset="0"/>
              </a:rPr>
              <a:t>Two different concepts for convolution</a:t>
            </a:r>
          </a:p>
          <a:p>
            <a:pPr algn="l"/>
            <a:r>
              <a:rPr lang="en-US" u="none" dirty="0">
                <a:latin typeface="Arial" charset="0"/>
              </a:rPr>
              <a:t>	Dot product with time-reverse of filter</a:t>
            </a:r>
          </a:p>
          <a:p>
            <a:pPr algn="l"/>
            <a:r>
              <a:rPr lang="en-US" u="none" dirty="0">
                <a:latin typeface="Arial" charset="0"/>
              </a:rPr>
              <a:t>	 Impulse response</a:t>
            </a:r>
          </a:p>
          <a:p>
            <a:pPr algn="l"/>
            <a:endParaRPr lang="en-US" u="none" dirty="0">
              <a:latin typeface="Arial" charset="0"/>
            </a:endParaRPr>
          </a:p>
          <a:p>
            <a:pPr algn="l"/>
            <a:r>
              <a:rPr lang="en-US" u="none" dirty="0">
                <a:latin typeface="Arial" charset="0"/>
              </a:rPr>
              <a:t>How do you find the filter?</a:t>
            </a:r>
          </a:p>
          <a:p>
            <a:pPr algn="l"/>
            <a:endParaRPr lang="en-US" u="none" dirty="0">
              <a:latin typeface="Arial" charset="0"/>
            </a:endParaRPr>
          </a:p>
          <a:p>
            <a:pPr algn="l"/>
            <a:r>
              <a:rPr lang="en-US" u="none" dirty="0">
                <a:latin typeface="Arial" charset="0"/>
              </a:rPr>
              <a:t>What stimulus produces the largest response?</a:t>
            </a:r>
          </a:p>
          <a:p>
            <a:pPr algn="l"/>
            <a:r>
              <a:rPr lang="en-US" u="none" dirty="0">
                <a:latin typeface="Arial" charset="0"/>
              </a:rPr>
              <a:t>	geometrical interpretation</a:t>
            </a:r>
          </a:p>
          <a:p>
            <a:pPr algn="l"/>
            <a:endParaRPr lang="en-US" u="none" dirty="0">
              <a:latin typeface="Arial" charset="0"/>
            </a:endParaRPr>
          </a:p>
          <a:p>
            <a:pPr algn="l"/>
            <a:endParaRPr lang="en-US" u="none" dirty="0">
              <a:latin typeface="Arial" charset="0"/>
            </a:endParaRPr>
          </a:p>
        </p:txBody>
      </p:sp>
    </p:spTree>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Text Box 2"/>
          <p:cNvSpPr txBox="1">
            <a:spLocks noChangeArrowheads="1"/>
          </p:cNvSpPr>
          <p:nvPr/>
        </p:nvSpPr>
        <p:spPr bwMode="auto">
          <a:xfrm>
            <a:off x="762000" y="685800"/>
            <a:ext cx="7315200" cy="624786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pPr algn="l"/>
            <a:r>
              <a:rPr lang="en-US" sz="2000" u="none" dirty="0">
                <a:latin typeface="Helvetica" charset="0"/>
              </a:rPr>
              <a:t>Summary of relationship between the response to an impulse and the most effective input.</a:t>
            </a:r>
          </a:p>
          <a:p>
            <a:pPr algn="l"/>
            <a:endParaRPr lang="en-US" sz="2000" u="none" dirty="0">
              <a:latin typeface="Helvetica" charset="0"/>
            </a:endParaRPr>
          </a:p>
          <a:p>
            <a:pPr algn="l"/>
            <a:r>
              <a:rPr lang="en-US" sz="2000" u="none" dirty="0">
                <a:latin typeface="Helvetica" charset="0"/>
              </a:rPr>
              <a:t>For a cell (or any system) responding in the linear range, the response to a brief input (an impulse): </a:t>
            </a:r>
          </a:p>
          <a:p>
            <a:pPr algn="l"/>
            <a:endParaRPr lang="en-US" sz="2000" u="none" dirty="0">
              <a:latin typeface="Helvetica" charset="0"/>
            </a:endParaRPr>
          </a:p>
          <a:p>
            <a:pPr algn="l"/>
            <a:endParaRPr lang="en-US" sz="2000" u="none" dirty="0">
              <a:latin typeface="Helvetica" charset="0"/>
            </a:endParaRPr>
          </a:p>
          <a:p>
            <a:pPr algn="l"/>
            <a:endParaRPr lang="en-US" sz="2000" u="none" dirty="0">
              <a:latin typeface="Helvetica" charset="0"/>
            </a:endParaRPr>
          </a:p>
          <a:p>
            <a:pPr algn="l"/>
            <a:endParaRPr lang="en-US" sz="2000" u="none" dirty="0">
              <a:latin typeface="Helvetica" charset="0"/>
            </a:endParaRPr>
          </a:p>
          <a:p>
            <a:pPr algn="l"/>
            <a:endParaRPr lang="en-US" sz="2000" u="none" dirty="0">
              <a:latin typeface="Helvetica" charset="0"/>
            </a:endParaRPr>
          </a:p>
          <a:p>
            <a:pPr algn="l"/>
            <a:endParaRPr lang="en-US" sz="2000" u="none" dirty="0">
              <a:latin typeface="Helvetica" charset="0"/>
            </a:endParaRPr>
          </a:p>
          <a:p>
            <a:pPr algn="l"/>
            <a:endParaRPr lang="en-US" sz="2000" u="none" dirty="0">
              <a:latin typeface="Helvetica" charset="0"/>
            </a:endParaRPr>
          </a:p>
          <a:p>
            <a:pPr algn="l"/>
            <a:r>
              <a:rPr lang="en-US" sz="2000" u="none" dirty="0">
                <a:latin typeface="Helvetica" charset="0"/>
              </a:rPr>
              <a:t>yields the time-reverse of the input that the cell is most sensitive to:</a:t>
            </a:r>
          </a:p>
          <a:p>
            <a:pPr algn="l"/>
            <a:endParaRPr lang="en-US" sz="2000" u="none" dirty="0">
              <a:latin typeface="Helvetica" charset="0"/>
            </a:endParaRPr>
          </a:p>
          <a:p>
            <a:pPr algn="l"/>
            <a:endParaRPr lang="en-US" sz="2000" u="none" dirty="0">
              <a:latin typeface="Helvetica" charset="0"/>
            </a:endParaRPr>
          </a:p>
          <a:p>
            <a:pPr algn="l"/>
            <a:endParaRPr lang="en-US" sz="2000" u="none" dirty="0">
              <a:latin typeface="Helvetica" charset="0"/>
            </a:endParaRPr>
          </a:p>
          <a:p>
            <a:pPr algn="l"/>
            <a:endParaRPr lang="en-US" sz="2000" u="none" dirty="0">
              <a:latin typeface="Helvetica" charset="0"/>
            </a:endParaRPr>
          </a:p>
          <a:p>
            <a:pPr algn="l"/>
            <a:endParaRPr lang="en-US" sz="2000" u="none" dirty="0">
              <a:latin typeface="Helvetica" charset="0"/>
            </a:endParaRPr>
          </a:p>
          <a:p>
            <a:pPr algn="l"/>
            <a:endParaRPr lang="en-US" sz="2000" u="none" dirty="0">
              <a:latin typeface="Helvetica" charset="0"/>
            </a:endParaRPr>
          </a:p>
        </p:txBody>
      </p:sp>
      <p:pic>
        <p:nvPicPr>
          <p:cNvPr id="4403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8363" y="2484438"/>
            <a:ext cx="6985000" cy="1549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4035" name="Line 4"/>
          <p:cNvSpPr>
            <a:spLocks noChangeShapeType="1"/>
          </p:cNvSpPr>
          <p:nvPr/>
        </p:nvSpPr>
        <p:spPr bwMode="auto">
          <a:xfrm>
            <a:off x="3635375" y="3216275"/>
            <a:ext cx="307975" cy="0"/>
          </a:xfrm>
          <a:prstGeom prst="line">
            <a:avLst/>
          </a:prstGeom>
          <a:noFill/>
          <a:ln w="25400">
            <a:solidFill>
              <a:schemeClr val="tx1"/>
            </a:solidFill>
            <a:round/>
            <a:headEnd/>
            <a:tailEnd type="stealth" w="med" len="sm"/>
          </a:ln>
          <a:extLst>
            <a:ext uri="{909E8E84-426E-40dd-AFC4-6F175D3DCCD1}">
              <a14:hiddenFill xmlns="" xmlns:a14="http://schemas.microsoft.com/office/drawing/2010/main">
                <a:noFill/>
              </a14:hiddenFill>
            </a:ext>
          </a:extLst>
        </p:spPr>
        <p:txBody>
          <a:bodyPr wrap="none" anchor="ctr"/>
          <a:lstStyle/>
          <a:p>
            <a:endParaRPr lang="en-US"/>
          </a:p>
        </p:txBody>
      </p:sp>
      <p:sp>
        <p:nvSpPr>
          <p:cNvPr id="44036" name="Rectangle 5"/>
          <p:cNvSpPr>
            <a:spLocks noChangeArrowheads="1"/>
          </p:cNvSpPr>
          <p:nvPr/>
        </p:nvSpPr>
        <p:spPr bwMode="auto">
          <a:xfrm>
            <a:off x="3987800" y="2878138"/>
            <a:ext cx="800100" cy="627062"/>
          </a:xfrm>
          <a:prstGeom prst="rect">
            <a:avLst/>
          </a:prstGeom>
          <a:solidFill>
            <a:schemeClr val="accent1"/>
          </a:solidFill>
          <a:ln w="9525">
            <a:solidFill>
              <a:schemeClr val="tx1"/>
            </a:solidFill>
            <a:miter lim="800000"/>
            <a:headEnd/>
            <a:tailEnd/>
          </a:ln>
        </p:spPr>
        <p:txBody>
          <a:bodyPr wrap="none" anchor="ctr"/>
          <a:lstStyle/>
          <a:p>
            <a:endParaRPr lang="en-US" u="none"/>
          </a:p>
        </p:txBody>
      </p:sp>
      <p:sp>
        <p:nvSpPr>
          <p:cNvPr id="44037" name="Text Box 6"/>
          <p:cNvSpPr txBox="1">
            <a:spLocks noChangeArrowheads="1"/>
          </p:cNvSpPr>
          <p:nvPr/>
        </p:nvSpPr>
        <p:spPr bwMode="auto">
          <a:xfrm>
            <a:off x="4314825" y="2955925"/>
            <a:ext cx="184150"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endParaRPr lang="en-US" u="none"/>
          </a:p>
        </p:txBody>
      </p:sp>
      <p:sp>
        <p:nvSpPr>
          <p:cNvPr id="44038" name="Line 8"/>
          <p:cNvSpPr>
            <a:spLocks noChangeShapeType="1"/>
          </p:cNvSpPr>
          <p:nvPr/>
        </p:nvSpPr>
        <p:spPr bwMode="auto">
          <a:xfrm>
            <a:off x="4819650" y="3194050"/>
            <a:ext cx="307975" cy="0"/>
          </a:xfrm>
          <a:prstGeom prst="line">
            <a:avLst/>
          </a:prstGeom>
          <a:noFill/>
          <a:ln w="25400">
            <a:solidFill>
              <a:schemeClr val="tx1"/>
            </a:solidFill>
            <a:round/>
            <a:headEnd/>
            <a:tailEnd type="stealth" w="med" len="sm"/>
          </a:ln>
          <a:extLst>
            <a:ext uri="{909E8E84-426E-40dd-AFC4-6F175D3DCCD1}">
              <a14:hiddenFill xmlns="" xmlns:a14="http://schemas.microsoft.com/office/drawing/2010/main">
                <a:noFill/>
              </a14:hiddenFill>
            </a:ext>
          </a:extLst>
        </p:spPr>
        <p:txBody>
          <a:bodyPr wrap="none" anchor="ctr"/>
          <a:lstStyle/>
          <a:p>
            <a:endParaRPr lang="en-US"/>
          </a:p>
        </p:txBody>
      </p:sp>
      <p:pic>
        <p:nvPicPr>
          <p:cNvPr id="44039" name="Picture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3575" y="5148263"/>
            <a:ext cx="3136900" cy="13335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4040" name="Line 12"/>
          <p:cNvSpPr>
            <a:spLocks noChangeShapeType="1"/>
          </p:cNvSpPr>
          <p:nvPr/>
        </p:nvSpPr>
        <p:spPr bwMode="auto">
          <a:xfrm>
            <a:off x="3576638" y="5772150"/>
            <a:ext cx="307975" cy="0"/>
          </a:xfrm>
          <a:prstGeom prst="line">
            <a:avLst/>
          </a:prstGeom>
          <a:noFill/>
          <a:ln w="25400">
            <a:solidFill>
              <a:schemeClr val="tx1"/>
            </a:solidFill>
            <a:round/>
            <a:headEnd/>
            <a:tailEnd type="stealth" w="med" len="sm"/>
          </a:ln>
          <a:extLst>
            <a:ext uri="{909E8E84-426E-40dd-AFC4-6F175D3DCCD1}">
              <a14:hiddenFill xmlns="" xmlns:a14="http://schemas.microsoft.com/office/drawing/2010/main">
                <a:noFill/>
              </a14:hiddenFill>
            </a:ext>
          </a:extLst>
        </p:spPr>
        <p:txBody>
          <a:bodyPr wrap="none" anchor="ctr"/>
          <a:lstStyle/>
          <a:p>
            <a:endParaRPr lang="en-US"/>
          </a:p>
        </p:txBody>
      </p:sp>
      <p:sp>
        <p:nvSpPr>
          <p:cNvPr id="44041" name="Rectangle 13"/>
          <p:cNvSpPr>
            <a:spLocks noChangeArrowheads="1"/>
          </p:cNvSpPr>
          <p:nvPr/>
        </p:nvSpPr>
        <p:spPr bwMode="auto">
          <a:xfrm>
            <a:off x="3929063" y="5434013"/>
            <a:ext cx="800100" cy="627062"/>
          </a:xfrm>
          <a:prstGeom prst="rect">
            <a:avLst/>
          </a:prstGeom>
          <a:solidFill>
            <a:schemeClr val="accent1"/>
          </a:solidFill>
          <a:ln w="9525">
            <a:solidFill>
              <a:schemeClr val="tx1"/>
            </a:solidFill>
            <a:miter lim="800000"/>
            <a:headEnd/>
            <a:tailEnd/>
          </a:ln>
        </p:spPr>
        <p:txBody>
          <a:bodyPr wrap="none" anchor="ctr"/>
          <a:lstStyle/>
          <a:p>
            <a:endParaRPr lang="en-US" u="none"/>
          </a:p>
        </p:txBody>
      </p:sp>
      <p:sp>
        <p:nvSpPr>
          <p:cNvPr id="44042" name="Text Box 14"/>
          <p:cNvSpPr txBox="1">
            <a:spLocks noChangeArrowheads="1"/>
          </p:cNvSpPr>
          <p:nvPr/>
        </p:nvSpPr>
        <p:spPr bwMode="auto">
          <a:xfrm>
            <a:off x="4256088" y="5511800"/>
            <a:ext cx="184150"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endParaRPr lang="en-US" u="none"/>
          </a:p>
        </p:txBody>
      </p:sp>
      <p:sp>
        <p:nvSpPr>
          <p:cNvPr id="44043" name="Line 15"/>
          <p:cNvSpPr>
            <a:spLocks noChangeShapeType="1"/>
          </p:cNvSpPr>
          <p:nvPr/>
        </p:nvSpPr>
        <p:spPr bwMode="auto">
          <a:xfrm>
            <a:off x="4760913" y="5749925"/>
            <a:ext cx="307975" cy="0"/>
          </a:xfrm>
          <a:prstGeom prst="line">
            <a:avLst/>
          </a:prstGeom>
          <a:noFill/>
          <a:ln w="25400">
            <a:solidFill>
              <a:schemeClr val="tx1"/>
            </a:solidFill>
            <a:round/>
            <a:headEnd/>
            <a:tailEnd type="stealth" w="med" len="sm"/>
          </a:ln>
          <a:extLst>
            <a:ext uri="{909E8E84-426E-40dd-AFC4-6F175D3DCCD1}">
              <a14:hiddenFill xmlns="" xmlns:a14="http://schemas.microsoft.com/office/drawing/2010/main">
                <a:noFill/>
              </a14:hiddenFill>
            </a:ext>
          </a:extLst>
        </p:spPr>
        <p:txBody>
          <a:bodyPr wrap="none" anchor="ctr"/>
          <a:lstStyle/>
          <a:p>
            <a:endParaRPr lang="en-US"/>
          </a:p>
        </p:txBody>
      </p:sp>
      <p:pic>
        <p:nvPicPr>
          <p:cNvPr id="44044" name="Picture 1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46650" y="5121275"/>
            <a:ext cx="3238500" cy="1346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1" name="Picture 5"/>
          <p:cNvPicPr>
            <a:picLocks noChangeAspect="1" noChangeArrowheads="1"/>
          </p:cNvPicPr>
          <p:nvPr/>
        </p:nvPicPr>
        <p:blipFill>
          <a:blip r:embed="rId3">
            <a:extLst>
              <a:ext uri="{28A0092B-C50C-407E-A947-70E740481C1C}">
                <a14:useLocalDpi xmlns:a14="http://schemas.microsoft.com/office/drawing/2010/main" val="0"/>
              </a:ext>
            </a:extLst>
          </a:blip>
          <a:srcRect t="25523" r="76547"/>
          <a:stretch>
            <a:fillRect/>
          </a:stretch>
        </p:blipFill>
        <p:spPr bwMode="auto">
          <a:xfrm>
            <a:off x="1371600" y="863600"/>
            <a:ext cx="1876425" cy="24828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6082" name="Picture 6"/>
          <p:cNvPicPr>
            <a:picLocks noChangeAspect="1" noChangeArrowheads="1"/>
          </p:cNvPicPr>
          <p:nvPr/>
        </p:nvPicPr>
        <p:blipFill>
          <a:blip r:embed="rId3">
            <a:extLst>
              <a:ext uri="{28A0092B-C50C-407E-A947-70E740481C1C}">
                <a14:useLocalDpi xmlns:a14="http://schemas.microsoft.com/office/drawing/2010/main" val="0"/>
              </a:ext>
            </a:extLst>
          </a:blip>
          <a:srcRect l="78372"/>
          <a:stretch>
            <a:fillRect/>
          </a:stretch>
        </p:blipFill>
        <p:spPr bwMode="auto">
          <a:xfrm>
            <a:off x="5584825" y="-12700"/>
            <a:ext cx="1730375" cy="33337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6083" name="Picture 7"/>
          <p:cNvPicPr>
            <a:picLocks noChangeAspect="1" noChangeArrowheads="1"/>
          </p:cNvPicPr>
          <p:nvPr/>
        </p:nvPicPr>
        <p:blipFill>
          <a:blip r:embed="rId3">
            <a:lum bright="24000" contrast="42000"/>
            <a:extLst>
              <a:ext uri="{28A0092B-C50C-407E-A947-70E740481C1C}">
                <a14:useLocalDpi xmlns:a14="http://schemas.microsoft.com/office/drawing/2010/main" val="0"/>
              </a:ext>
            </a:extLst>
          </a:blip>
          <a:srcRect l="7143" t="42381" r="87698" b="31429"/>
          <a:stretch>
            <a:fillRect/>
          </a:stretch>
        </p:blipFill>
        <p:spPr bwMode="auto">
          <a:xfrm flipV="1">
            <a:off x="6140450" y="1476375"/>
            <a:ext cx="968375" cy="8731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6084" name="Picture 16"/>
          <p:cNvPicPr>
            <a:picLocks noChangeAspect="1" noChangeArrowheads="1"/>
          </p:cNvPicPr>
          <p:nvPr/>
        </p:nvPicPr>
        <p:blipFill>
          <a:blip r:embed="rId4">
            <a:extLst>
              <a:ext uri="{28A0092B-C50C-407E-A947-70E740481C1C}">
                <a14:useLocalDpi xmlns:a14="http://schemas.microsoft.com/office/drawing/2010/main" val="0"/>
              </a:ext>
            </a:extLst>
          </a:blip>
          <a:srcRect l="52721"/>
          <a:stretch>
            <a:fillRect/>
          </a:stretch>
        </p:blipFill>
        <p:spPr bwMode="auto">
          <a:xfrm>
            <a:off x="2146300" y="2908300"/>
            <a:ext cx="5105400" cy="29670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6085" name="Line 17"/>
          <p:cNvSpPr>
            <a:spLocks noChangeShapeType="1"/>
          </p:cNvSpPr>
          <p:nvPr/>
        </p:nvSpPr>
        <p:spPr bwMode="auto">
          <a:xfrm>
            <a:off x="1854200" y="6223000"/>
            <a:ext cx="1066800" cy="0"/>
          </a:xfrm>
          <a:prstGeom prst="line">
            <a:avLst/>
          </a:prstGeom>
          <a:noFill/>
          <a:ln w="38100">
            <a:solidFill>
              <a:srgbClr val="0000FF"/>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46086" name="Line 18"/>
          <p:cNvSpPr>
            <a:spLocks noChangeShapeType="1"/>
          </p:cNvSpPr>
          <p:nvPr/>
        </p:nvSpPr>
        <p:spPr bwMode="auto">
          <a:xfrm>
            <a:off x="1841500" y="6629400"/>
            <a:ext cx="1066800" cy="0"/>
          </a:xfrm>
          <a:prstGeom prst="line">
            <a:avLst/>
          </a:prstGeom>
          <a:noFill/>
          <a:ln w="38100">
            <a:solidFill>
              <a:srgbClr val="FF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46087" name="Text Box 19"/>
          <p:cNvSpPr txBox="1">
            <a:spLocks noChangeArrowheads="1"/>
          </p:cNvSpPr>
          <p:nvPr/>
        </p:nvSpPr>
        <p:spPr bwMode="auto">
          <a:xfrm>
            <a:off x="2973388" y="5994400"/>
            <a:ext cx="1939925" cy="4270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r>
              <a:rPr lang="en-US" sz="2200" u="none">
                <a:latin typeface="Arial" charset="0"/>
              </a:rPr>
              <a:t>Photoreceptor</a:t>
            </a:r>
          </a:p>
        </p:txBody>
      </p:sp>
      <p:sp>
        <p:nvSpPr>
          <p:cNvPr id="46088" name="Text Box 20"/>
          <p:cNvSpPr txBox="1">
            <a:spLocks noChangeArrowheads="1"/>
          </p:cNvSpPr>
          <p:nvPr/>
        </p:nvSpPr>
        <p:spPr bwMode="auto">
          <a:xfrm>
            <a:off x="3019425" y="6400800"/>
            <a:ext cx="1800225" cy="4270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r>
              <a:rPr lang="en-US" sz="2200" u="none">
                <a:latin typeface="Arial" charset="0"/>
              </a:rPr>
              <a:t>Linear model</a:t>
            </a:r>
          </a:p>
        </p:txBody>
      </p:sp>
      <p:sp>
        <p:nvSpPr>
          <p:cNvPr id="46089" name="Text Box 21"/>
          <p:cNvSpPr txBox="1">
            <a:spLocks noChangeArrowheads="1"/>
          </p:cNvSpPr>
          <p:nvPr/>
        </p:nvSpPr>
        <p:spPr bwMode="auto">
          <a:xfrm>
            <a:off x="1997075" y="55563"/>
            <a:ext cx="5080000"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r>
              <a:rPr lang="en-US">
                <a:latin typeface="Arial" charset="0"/>
              </a:rPr>
              <a:t>A linear model of the cell</a:t>
            </a:r>
            <a:r>
              <a:rPr lang="ja-JP" altLang="en-US">
                <a:latin typeface="Arial" charset="0"/>
              </a:rPr>
              <a:t>’</a:t>
            </a:r>
            <a:r>
              <a:rPr lang="en-US" altLang="ja-JP">
                <a:latin typeface="Arial" charset="0"/>
              </a:rPr>
              <a:t>s response</a:t>
            </a:r>
            <a:endParaRPr lang="en-US">
              <a:latin typeface="Arial" charset="0"/>
            </a:endParaRPr>
          </a:p>
        </p:txBody>
      </p:sp>
      <p:pic>
        <p:nvPicPr>
          <p:cNvPr id="46090" name="Picture 23"/>
          <p:cNvPicPr>
            <a:picLocks noChangeAspect="1" noChangeArrowheads="1"/>
          </p:cNvPicPr>
          <p:nvPr/>
        </p:nvPicPr>
        <p:blipFill>
          <a:blip r:embed="rId3">
            <a:extLst>
              <a:ext uri="{28A0092B-C50C-407E-A947-70E740481C1C}">
                <a14:useLocalDpi xmlns:a14="http://schemas.microsoft.com/office/drawing/2010/main" val="0"/>
              </a:ext>
            </a:extLst>
          </a:blip>
          <a:srcRect l="24127" t="26286" r="50992" b="4190"/>
          <a:stretch>
            <a:fillRect/>
          </a:stretch>
        </p:blipFill>
        <p:spPr bwMode="auto">
          <a:xfrm>
            <a:off x="3276600" y="819150"/>
            <a:ext cx="2252663" cy="2622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6091" name="Rectangle 25"/>
          <p:cNvSpPr>
            <a:spLocks noChangeArrowheads="1"/>
          </p:cNvSpPr>
          <p:nvPr/>
        </p:nvSpPr>
        <p:spPr bwMode="auto">
          <a:xfrm>
            <a:off x="3429000" y="1270000"/>
            <a:ext cx="1955800" cy="355600"/>
          </a:xfrm>
          <a:prstGeom prst="rect">
            <a:avLst/>
          </a:prstGeom>
          <a:solidFill>
            <a:schemeClr val="bg1"/>
          </a:solidFill>
          <a:ln w="9525">
            <a:solidFill>
              <a:schemeClr val="bg1"/>
            </a:solidFill>
            <a:miter lim="800000"/>
            <a:headEnd/>
            <a:tailEnd/>
          </a:ln>
        </p:spPr>
        <p:txBody>
          <a:bodyPr wrap="none" anchor="ctr"/>
          <a:lstStyle/>
          <a:p>
            <a:endParaRPr lang="en-US"/>
          </a:p>
        </p:txBody>
      </p:sp>
      <p:pic>
        <p:nvPicPr>
          <p:cNvPr id="46092" name="Picture 26"/>
          <p:cNvPicPr>
            <a:picLocks noChangeAspect="1" noChangeArrowheads="1"/>
          </p:cNvPicPr>
          <p:nvPr/>
        </p:nvPicPr>
        <p:blipFill>
          <a:blip r:embed="rId5">
            <a:extLst>
              <a:ext uri="{28A0092B-C50C-407E-A947-70E740481C1C}">
                <a14:useLocalDpi xmlns:a14="http://schemas.microsoft.com/office/drawing/2010/main" val="0"/>
              </a:ext>
            </a:extLst>
          </a:blip>
          <a:srcRect l="9116" t="14148" r="2681" b="5788"/>
          <a:stretch>
            <a:fillRect/>
          </a:stretch>
        </p:blipFill>
        <p:spPr bwMode="auto">
          <a:xfrm>
            <a:off x="3403600" y="1438275"/>
            <a:ext cx="1985963" cy="15017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6093" name="Rectangle 27"/>
          <p:cNvSpPr>
            <a:spLocks noChangeArrowheads="1"/>
          </p:cNvSpPr>
          <p:nvPr/>
        </p:nvSpPr>
        <p:spPr bwMode="auto">
          <a:xfrm>
            <a:off x="4406900" y="1765300"/>
            <a:ext cx="889000" cy="698500"/>
          </a:xfrm>
          <a:prstGeom prst="rect">
            <a:avLst/>
          </a:prstGeom>
          <a:solidFill>
            <a:schemeClr val="bg1"/>
          </a:solidFill>
          <a:ln w="9525">
            <a:solidFill>
              <a:schemeClr val="bg1"/>
            </a:solidFill>
            <a:miter lim="800000"/>
            <a:headEnd/>
            <a:tailEnd/>
          </a:ln>
        </p:spPr>
        <p:txBody>
          <a:bodyPr wrap="none" anchor="ctr"/>
          <a:lstStyle/>
          <a:p>
            <a:endParaRPr lang="en-US"/>
          </a:p>
        </p:txBody>
      </p:sp>
      <p:sp>
        <p:nvSpPr>
          <p:cNvPr id="46094" name="Text Box 28"/>
          <p:cNvSpPr txBox="1">
            <a:spLocks noChangeArrowheads="1"/>
          </p:cNvSpPr>
          <p:nvPr/>
        </p:nvSpPr>
        <p:spPr bwMode="auto">
          <a:xfrm>
            <a:off x="4225925" y="5635625"/>
            <a:ext cx="928688" cy="336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r>
              <a:rPr lang="en-US" sz="1600" i="1" u="none">
                <a:latin typeface="Arial" charset="0"/>
              </a:rPr>
              <a:t>Time (s)</a:t>
            </a:r>
          </a:p>
        </p:txBody>
      </p:sp>
      <p:sp>
        <p:nvSpPr>
          <p:cNvPr id="46095" name="Rectangle 29"/>
          <p:cNvSpPr>
            <a:spLocks noChangeArrowheads="1"/>
          </p:cNvSpPr>
          <p:nvPr/>
        </p:nvSpPr>
        <p:spPr bwMode="auto">
          <a:xfrm>
            <a:off x="2057400" y="5664200"/>
            <a:ext cx="533400" cy="241300"/>
          </a:xfrm>
          <a:prstGeom prst="rect">
            <a:avLst/>
          </a:prstGeom>
          <a:solidFill>
            <a:schemeClr val="bg1"/>
          </a:solidFill>
          <a:ln w="9525">
            <a:solidFill>
              <a:schemeClr val="bg1"/>
            </a:solidFill>
            <a:miter lim="800000"/>
            <a:headEnd/>
            <a:tailEnd/>
          </a:ln>
        </p:spPr>
        <p:txBody>
          <a:bodyPr wrap="none" anchor="ctr"/>
          <a:lstStyle/>
          <a:p>
            <a:endParaRPr lang="en-US"/>
          </a:p>
        </p:txBody>
      </p:sp>
      <p:sp>
        <p:nvSpPr>
          <p:cNvPr id="46096" name="Rectangle 30"/>
          <p:cNvSpPr>
            <a:spLocks noChangeArrowheads="1"/>
          </p:cNvSpPr>
          <p:nvPr/>
        </p:nvSpPr>
        <p:spPr bwMode="auto">
          <a:xfrm>
            <a:off x="1155700" y="546100"/>
            <a:ext cx="7366000" cy="647700"/>
          </a:xfrm>
          <a:prstGeom prst="rect">
            <a:avLst/>
          </a:prstGeom>
          <a:solidFill>
            <a:schemeClr val="bg1"/>
          </a:solidFill>
          <a:ln w="9525">
            <a:solidFill>
              <a:schemeClr val="bg1"/>
            </a:solidFill>
            <a:miter lim="800000"/>
            <a:headEnd/>
            <a:tailEnd/>
          </a:ln>
        </p:spPr>
        <p:txBody>
          <a:bodyPr wrap="none" anchor="ctr"/>
          <a:lstStyle/>
          <a:p>
            <a:r>
              <a:rPr lang="en-US" sz="2000" u="none">
                <a:latin typeface="Arial" charset="0"/>
              </a:rPr>
              <a:t>Stimulus             Linear filter         Predicted response</a:t>
            </a:r>
          </a:p>
        </p:txBody>
      </p:sp>
    </p:spTree>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Text Box 2"/>
          <p:cNvSpPr txBox="1">
            <a:spLocks noChangeArrowheads="1"/>
          </p:cNvSpPr>
          <p:nvPr/>
        </p:nvSpPr>
        <p:spPr bwMode="auto">
          <a:xfrm>
            <a:off x="2833688" y="1181100"/>
            <a:ext cx="3135312" cy="396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r>
              <a:rPr lang="en-US" sz="2000" u="none">
                <a:latin typeface="Arial" charset="0"/>
              </a:rPr>
              <a:t>Photoreceptor</a:t>
            </a:r>
          </a:p>
        </p:txBody>
      </p:sp>
      <p:pic>
        <p:nvPicPr>
          <p:cNvPr id="48130" name="Picture 10"/>
          <p:cNvPicPr>
            <a:picLocks noChangeAspect="1" noChangeArrowheads="1"/>
          </p:cNvPicPr>
          <p:nvPr/>
        </p:nvPicPr>
        <p:blipFill>
          <a:blip r:embed="rId3">
            <a:lum contrast="54000"/>
            <a:extLst>
              <a:ext uri="{28A0092B-C50C-407E-A947-70E740481C1C}">
                <a14:useLocalDpi xmlns:a14="http://schemas.microsoft.com/office/drawing/2010/main" val="0"/>
              </a:ext>
            </a:extLst>
          </a:blip>
          <a:srcRect/>
          <a:stretch>
            <a:fillRect/>
          </a:stretch>
        </p:blipFill>
        <p:spPr bwMode="auto">
          <a:xfrm>
            <a:off x="2973388" y="4800600"/>
            <a:ext cx="2692400" cy="19431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8131" name="Text Box 15"/>
          <p:cNvSpPr txBox="1">
            <a:spLocks noChangeArrowheads="1"/>
          </p:cNvSpPr>
          <p:nvPr/>
        </p:nvSpPr>
        <p:spPr bwMode="auto">
          <a:xfrm>
            <a:off x="306388" y="2616200"/>
            <a:ext cx="3135312" cy="396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r>
              <a:rPr lang="en-US" sz="2000" u="none">
                <a:latin typeface="Arial" charset="0"/>
              </a:rPr>
              <a:t>Horizontal cell</a:t>
            </a:r>
          </a:p>
        </p:txBody>
      </p:sp>
      <p:sp>
        <p:nvSpPr>
          <p:cNvPr id="48132" name="Text Box 16"/>
          <p:cNvSpPr txBox="1">
            <a:spLocks noChangeArrowheads="1"/>
          </p:cNvSpPr>
          <p:nvPr/>
        </p:nvSpPr>
        <p:spPr bwMode="auto">
          <a:xfrm>
            <a:off x="2884488" y="4419600"/>
            <a:ext cx="3135312" cy="396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r>
              <a:rPr lang="en-US" sz="2000" u="none">
                <a:latin typeface="Arial" charset="0"/>
              </a:rPr>
              <a:t>Bipolar cell</a:t>
            </a:r>
          </a:p>
        </p:txBody>
      </p:sp>
      <p:sp>
        <p:nvSpPr>
          <p:cNvPr id="48133" name="Text Box 17"/>
          <p:cNvSpPr txBox="1">
            <a:spLocks noChangeArrowheads="1"/>
          </p:cNvSpPr>
          <p:nvPr/>
        </p:nvSpPr>
        <p:spPr bwMode="auto">
          <a:xfrm>
            <a:off x="1682750" y="415925"/>
            <a:ext cx="5610225"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r>
              <a:rPr lang="en-US">
                <a:latin typeface="Helvetica" charset="0"/>
              </a:rPr>
              <a:t>Linear filters in the early visual system</a:t>
            </a:r>
          </a:p>
        </p:txBody>
      </p:sp>
      <p:pic>
        <p:nvPicPr>
          <p:cNvPr id="48134" name="Picture 1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29338" y="876300"/>
            <a:ext cx="2787650" cy="54975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8135" name="Text Box 20"/>
          <p:cNvSpPr txBox="1">
            <a:spLocks noChangeArrowheads="1"/>
          </p:cNvSpPr>
          <p:nvPr/>
        </p:nvSpPr>
        <p:spPr bwMode="auto">
          <a:xfrm>
            <a:off x="7304088" y="1725613"/>
            <a:ext cx="303212" cy="30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r>
              <a:rPr lang="en-US" sz="1400" u="none">
                <a:latin typeface="Arial" charset="0"/>
              </a:rPr>
              <a:t>P</a:t>
            </a:r>
          </a:p>
        </p:txBody>
      </p:sp>
      <p:sp>
        <p:nvSpPr>
          <p:cNvPr id="48136" name="Rectangle 22"/>
          <p:cNvSpPr>
            <a:spLocks noChangeArrowheads="1"/>
          </p:cNvSpPr>
          <p:nvPr/>
        </p:nvSpPr>
        <p:spPr bwMode="auto">
          <a:xfrm>
            <a:off x="1612900" y="3530600"/>
            <a:ext cx="1155700" cy="622300"/>
          </a:xfrm>
          <a:prstGeom prst="rect">
            <a:avLst/>
          </a:prstGeom>
          <a:solidFill>
            <a:schemeClr val="bg1"/>
          </a:solidFill>
          <a:ln w="9525">
            <a:solidFill>
              <a:schemeClr val="bg1"/>
            </a:solidFill>
            <a:miter lim="800000"/>
            <a:headEnd/>
            <a:tailEnd/>
          </a:ln>
        </p:spPr>
        <p:txBody>
          <a:bodyPr wrap="none" anchor="ctr"/>
          <a:lstStyle/>
          <a:p>
            <a:endParaRPr lang="en-US"/>
          </a:p>
        </p:txBody>
      </p:sp>
      <p:pic>
        <p:nvPicPr>
          <p:cNvPr id="48137" name="Picture 26"/>
          <p:cNvPicPr>
            <a:picLocks noChangeAspect="1" noChangeArrowheads="1"/>
          </p:cNvPicPr>
          <p:nvPr/>
        </p:nvPicPr>
        <p:blipFill>
          <a:blip r:embed="rId5">
            <a:extLst>
              <a:ext uri="{28A0092B-C50C-407E-A947-70E740481C1C}">
                <a14:useLocalDpi xmlns:a14="http://schemas.microsoft.com/office/drawing/2010/main" val="0"/>
              </a:ext>
            </a:extLst>
          </a:blip>
          <a:srcRect r="48953"/>
          <a:stretch>
            <a:fillRect/>
          </a:stretch>
        </p:blipFill>
        <p:spPr bwMode="auto">
          <a:xfrm>
            <a:off x="2590800" y="1450975"/>
            <a:ext cx="3035300" cy="24431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8138" name="Picture 27"/>
          <p:cNvPicPr>
            <a:picLocks noChangeAspect="1" noChangeArrowheads="1"/>
          </p:cNvPicPr>
          <p:nvPr/>
        </p:nvPicPr>
        <p:blipFill>
          <a:blip r:embed="rId6">
            <a:extLst>
              <a:ext uri="{28A0092B-C50C-407E-A947-70E740481C1C}">
                <a14:useLocalDpi xmlns:a14="http://schemas.microsoft.com/office/drawing/2010/main" val="0"/>
              </a:ext>
            </a:extLst>
          </a:blip>
          <a:srcRect r="48544"/>
          <a:stretch>
            <a:fillRect/>
          </a:stretch>
        </p:blipFill>
        <p:spPr bwMode="auto">
          <a:xfrm>
            <a:off x="-114300" y="3076575"/>
            <a:ext cx="3028950" cy="2273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nvGrpSpPr>
          <p:cNvPr id="2" name="Group 36"/>
          <p:cNvGrpSpPr>
            <a:grpSpLocks/>
          </p:cNvGrpSpPr>
          <p:nvPr/>
        </p:nvGrpSpPr>
        <p:grpSpPr bwMode="auto">
          <a:xfrm>
            <a:off x="571500" y="4724400"/>
            <a:ext cx="5273675" cy="2085975"/>
            <a:chOff x="360" y="2976"/>
            <a:chExt cx="3322" cy="1314"/>
          </a:xfrm>
        </p:grpSpPr>
        <p:pic>
          <p:nvPicPr>
            <p:cNvPr id="48140" name="Picture 33"/>
            <p:cNvPicPr>
              <a:picLocks noChangeAspect="1" noChangeArrowheads="1"/>
            </p:cNvPicPr>
            <p:nvPr/>
          </p:nvPicPr>
          <p:blipFill>
            <a:blip r:embed="rId7">
              <a:extLst>
                <a:ext uri="{28A0092B-C50C-407E-A947-70E740481C1C}">
                  <a14:useLocalDpi xmlns:a14="http://schemas.microsoft.com/office/drawing/2010/main" val="0"/>
                </a:ext>
              </a:extLst>
            </a:blip>
            <a:srcRect l="18028" b="22417"/>
            <a:stretch>
              <a:fillRect/>
            </a:stretch>
          </p:blipFill>
          <p:spPr bwMode="auto">
            <a:xfrm>
              <a:off x="2227" y="2976"/>
              <a:ext cx="1455" cy="9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8141" name="Line 34"/>
            <p:cNvSpPr>
              <a:spLocks noChangeShapeType="1"/>
            </p:cNvSpPr>
            <p:nvPr/>
          </p:nvSpPr>
          <p:spPr bwMode="auto">
            <a:xfrm flipH="1">
              <a:off x="1633" y="3467"/>
              <a:ext cx="634" cy="300"/>
            </a:xfrm>
            <a:prstGeom prst="line">
              <a:avLst/>
            </a:prstGeom>
            <a:noFill/>
            <a:ln w="25400">
              <a:solidFill>
                <a:srgbClr val="FF99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48142" name="Text Box 35"/>
            <p:cNvSpPr txBox="1">
              <a:spLocks noChangeArrowheads="1"/>
            </p:cNvSpPr>
            <p:nvPr/>
          </p:nvSpPr>
          <p:spPr bwMode="auto">
            <a:xfrm>
              <a:off x="360" y="3800"/>
              <a:ext cx="2092" cy="49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pPr algn="l"/>
              <a:r>
                <a:rPr lang="en-US" sz="1500" u="none">
                  <a:latin typeface="Helvetica" charset="0"/>
                </a:rPr>
                <a:t>Weighted sum of</a:t>
              </a:r>
            </a:p>
            <a:p>
              <a:pPr algn="l"/>
              <a:r>
                <a:rPr lang="en-US" sz="1500" u="none">
                  <a:latin typeface="Helvetica" charset="0"/>
                </a:rPr>
                <a:t>Photoreceptor and Horizontal</a:t>
              </a:r>
            </a:p>
            <a:p>
              <a:pPr algn="l"/>
              <a:r>
                <a:rPr lang="en-US" sz="1500" u="none">
                  <a:latin typeface="Helvetica" charset="0"/>
                </a:rPr>
                <a:t>Cell filters</a:t>
              </a:r>
            </a:p>
          </p:txBody>
        </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Text Box 3"/>
          <p:cNvSpPr txBox="1">
            <a:spLocks noChangeArrowheads="1"/>
          </p:cNvSpPr>
          <p:nvPr/>
        </p:nvSpPr>
        <p:spPr bwMode="auto">
          <a:xfrm>
            <a:off x="1419225" y="179388"/>
            <a:ext cx="6199188" cy="396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r>
              <a:rPr lang="en-US" sz="2000">
                <a:latin typeface="Arial" charset="0"/>
              </a:rPr>
              <a:t>Nonlinear summation of inputs by a static nonlinearity</a:t>
            </a:r>
          </a:p>
        </p:txBody>
      </p:sp>
      <p:pic>
        <p:nvPicPr>
          <p:cNvPr id="50178"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71700" y="1536700"/>
            <a:ext cx="2362200" cy="12033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0179"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08500" y="1323975"/>
            <a:ext cx="1479550" cy="13049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0180" name="Text Box 8"/>
          <p:cNvSpPr txBox="1">
            <a:spLocks noChangeArrowheads="1"/>
          </p:cNvSpPr>
          <p:nvPr/>
        </p:nvSpPr>
        <p:spPr bwMode="auto">
          <a:xfrm>
            <a:off x="2832100" y="747713"/>
            <a:ext cx="692150" cy="3667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r>
              <a:rPr lang="en-US" sz="1800" u="none">
                <a:latin typeface="Arial" charset="0"/>
              </a:rPr>
              <a:t>Filter</a:t>
            </a:r>
          </a:p>
        </p:txBody>
      </p:sp>
      <p:sp>
        <p:nvSpPr>
          <p:cNvPr id="50181" name="Text Box 9"/>
          <p:cNvSpPr txBox="1">
            <a:spLocks noChangeArrowheads="1"/>
          </p:cNvSpPr>
          <p:nvPr/>
        </p:nvSpPr>
        <p:spPr bwMode="auto">
          <a:xfrm>
            <a:off x="4746625" y="747713"/>
            <a:ext cx="1390650" cy="3667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r>
              <a:rPr lang="en-US" sz="1800" u="none">
                <a:latin typeface="Arial" charset="0"/>
              </a:rPr>
              <a:t>Nonlinearity</a:t>
            </a:r>
          </a:p>
        </p:txBody>
      </p:sp>
      <p:pic>
        <p:nvPicPr>
          <p:cNvPr id="50182" name="Picture 1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4300" y="1308100"/>
            <a:ext cx="2832100" cy="161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0183" name="Picture 2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42000" y="965200"/>
            <a:ext cx="3657600" cy="1955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0184" name="Text Box 29"/>
          <p:cNvSpPr txBox="1">
            <a:spLocks noChangeArrowheads="1"/>
          </p:cNvSpPr>
          <p:nvPr/>
        </p:nvSpPr>
        <p:spPr bwMode="auto">
          <a:xfrm>
            <a:off x="6611938" y="1154113"/>
            <a:ext cx="2001837" cy="3667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r>
              <a:rPr lang="en-US" sz="1800" u="none">
                <a:latin typeface="Arial" charset="0"/>
              </a:rPr>
              <a:t>Linear summation</a:t>
            </a:r>
          </a:p>
        </p:txBody>
      </p:sp>
      <p:grpSp>
        <p:nvGrpSpPr>
          <p:cNvPr id="2" name="Group 25"/>
          <p:cNvGrpSpPr>
            <a:grpSpLocks/>
          </p:cNvGrpSpPr>
          <p:nvPr/>
        </p:nvGrpSpPr>
        <p:grpSpPr bwMode="auto">
          <a:xfrm>
            <a:off x="-114300" y="2882900"/>
            <a:ext cx="9652000" cy="2222500"/>
            <a:chOff x="-114300" y="2882900"/>
            <a:chExt cx="9652000" cy="2222500"/>
          </a:xfrm>
        </p:grpSpPr>
        <p:pic>
          <p:nvPicPr>
            <p:cNvPr id="50199" name="Picture 1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880100" y="3149600"/>
              <a:ext cx="3657600" cy="1955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0200" name="Picture 2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71700" y="3575050"/>
              <a:ext cx="2362200" cy="12033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0201" name="Picture 2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4300" y="3365500"/>
              <a:ext cx="2832100" cy="161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0202" name="Picture 2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33900" y="3425825"/>
              <a:ext cx="1619250" cy="14271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0203" name="Text Box 30"/>
            <p:cNvSpPr txBox="1">
              <a:spLocks noChangeArrowheads="1"/>
            </p:cNvSpPr>
            <p:nvPr/>
          </p:nvSpPr>
          <p:spPr bwMode="auto">
            <a:xfrm>
              <a:off x="6413500" y="2882900"/>
              <a:ext cx="2535238" cy="366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r>
                <a:rPr lang="en-US" sz="1800" u="none">
                  <a:latin typeface="Arial" charset="0"/>
                </a:rPr>
                <a:t>Supralinear summation</a:t>
              </a:r>
            </a:p>
          </p:txBody>
        </p:sp>
        <p:sp>
          <p:nvSpPr>
            <p:cNvPr id="50204" name="Text Box 32"/>
            <p:cNvSpPr txBox="1">
              <a:spLocks noChangeArrowheads="1"/>
            </p:cNvSpPr>
            <p:nvPr/>
          </p:nvSpPr>
          <p:spPr bwMode="auto">
            <a:xfrm>
              <a:off x="4692650" y="2892425"/>
              <a:ext cx="1414463" cy="5810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r>
                <a:rPr lang="en-US" sz="1600" u="none">
                  <a:latin typeface="Arial" charset="0"/>
                </a:rPr>
                <a:t>Expansive</a:t>
              </a:r>
            </a:p>
            <a:p>
              <a:r>
                <a:rPr lang="en-US" sz="1600" u="none">
                  <a:latin typeface="Arial" charset="0"/>
                </a:rPr>
                <a:t>(accelerating)</a:t>
              </a:r>
            </a:p>
          </p:txBody>
        </p:sp>
      </p:grpSp>
      <p:grpSp>
        <p:nvGrpSpPr>
          <p:cNvPr id="3" name="Group 26"/>
          <p:cNvGrpSpPr>
            <a:grpSpLocks/>
          </p:cNvGrpSpPr>
          <p:nvPr/>
        </p:nvGrpSpPr>
        <p:grpSpPr bwMode="auto">
          <a:xfrm>
            <a:off x="-114300" y="4911725"/>
            <a:ext cx="9644063" cy="2073275"/>
            <a:chOff x="-114300" y="4911725"/>
            <a:chExt cx="9644063" cy="2073275"/>
          </a:xfrm>
        </p:grpSpPr>
        <p:pic>
          <p:nvPicPr>
            <p:cNvPr id="50193" name="Picture 2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867400" y="5080000"/>
              <a:ext cx="3662363" cy="1905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0194" name="Picture 2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71700" y="5578475"/>
              <a:ext cx="2362200" cy="12033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0195" name="Picture 2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4300" y="5346700"/>
              <a:ext cx="2832100" cy="161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0196" name="Picture 2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635500" y="5413375"/>
              <a:ext cx="1517650" cy="13366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0197" name="Text Box 31"/>
            <p:cNvSpPr txBox="1">
              <a:spLocks noChangeArrowheads="1"/>
            </p:cNvSpPr>
            <p:nvPr/>
          </p:nvSpPr>
          <p:spPr bwMode="auto">
            <a:xfrm>
              <a:off x="6565900" y="5054600"/>
              <a:ext cx="2332038" cy="366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r>
                <a:rPr lang="en-US" sz="1800" u="none">
                  <a:latin typeface="Arial" charset="0"/>
                </a:rPr>
                <a:t>Sublinear summation</a:t>
              </a:r>
            </a:p>
          </p:txBody>
        </p:sp>
        <p:sp>
          <p:nvSpPr>
            <p:cNvPr id="50198" name="Text Box 33"/>
            <p:cNvSpPr txBox="1">
              <a:spLocks noChangeArrowheads="1"/>
            </p:cNvSpPr>
            <p:nvPr/>
          </p:nvSpPr>
          <p:spPr bwMode="auto">
            <a:xfrm>
              <a:off x="4803775" y="4911725"/>
              <a:ext cx="1370013" cy="5810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r>
                <a:rPr lang="en-US" sz="1600" u="none">
                  <a:latin typeface="Arial" charset="0"/>
                </a:rPr>
                <a:t>Compressive</a:t>
              </a:r>
            </a:p>
            <a:p>
              <a:r>
                <a:rPr lang="en-US" sz="1600" u="none">
                  <a:latin typeface="Arial" charset="0"/>
                </a:rPr>
                <a:t>(saturating)</a:t>
              </a:r>
            </a:p>
          </p:txBody>
        </p:sp>
      </p:grpSp>
      <p:sp>
        <p:nvSpPr>
          <p:cNvPr id="50187" name="Text Box 34"/>
          <p:cNvSpPr txBox="1">
            <a:spLocks noChangeArrowheads="1"/>
          </p:cNvSpPr>
          <p:nvPr/>
        </p:nvSpPr>
        <p:spPr bwMode="auto">
          <a:xfrm>
            <a:off x="720725" y="747713"/>
            <a:ext cx="692150" cy="3667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r>
              <a:rPr lang="en-US" sz="1800" u="none">
                <a:latin typeface="Arial" charset="0"/>
              </a:rPr>
              <a:t>Input</a:t>
            </a:r>
          </a:p>
        </p:txBody>
      </p:sp>
      <p:sp>
        <p:nvSpPr>
          <p:cNvPr id="50188" name="Text Box 35"/>
          <p:cNvSpPr txBox="1">
            <a:spLocks noChangeArrowheads="1"/>
          </p:cNvSpPr>
          <p:nvPr/>
        </p:nvSpPr>
        <p:spPr bwMode="auto">
          <a:xfrm>
            <a:off x="6964363" y="747713"/>
            <a:ext cx="1212850" cy="3667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r>
              <a:rPr lang="en-US" sz="1800" u="none">
                <a:latin typeface="Arial" charset="0"/>
              </a:rPr>
              <a:t>Response</a:t>
            </a:r>
          </a:p>
        </p:txBody>
      </p:sp>
      <p:sp>
        <p:nvSpPr>
          <p:cNvPr id="50189" name="Line 36"/>
          <p:cNvSpPr>
            <a:spLocks noChangeShapeType="1"/>
          </p:cNvSpPr>
          <p:nvPr/>
        </p:nvSpPr>
        <p:spPr bwMode="auto">
          <a:xfrm>
            <a:off x="228600" y="1066800"/>
            <a:ext cx="8610600" cy="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50190" name="TextBox 27"/>
          <p:cNvSpPr txBox="1">
            <a:spLocks noChangeArrowheads="1"/>
          </p:cNvSpPr>
          <p:nvPr/>
        </p:nvSpPr>
        <p:spPr bwMode="auto">
          <a:xfrm>
            <a:off x="838200" y="2667000"/>
            <a:ext cx="633413" cy="3381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r>
              <a:rPr lang="en-US" sz="1600" u="none">
                <a:latin typeface="Arial" charset="0"/>
                <a:cs typeface="Arial" charset="0"/>
              </a:rPr>
              <a:t>Time</a:t>
            </a:r>
          </a:p>
        </p:txBody>
      </p:sp>
      <p:sp>
        <p:nvSpPr>
          <p:cNvPr id="50191" name="TextBox 28"/>
          <p:cNvSpPr txBox="1">
            <a:spLocks noChangeArrowheads="1"/>
          </p:cNvSpPr>
          <p:nvPr/>
        </p:nvSpPr>
        <p:spPr bwMode="auto">
          <a:xfrm>
            <a:off x="2971800" y="2667000"/>
            <a:ext cx="633413" cy="3381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r>
              <a:rPr lang="en-US" sz="1600" u="none">
                <a:latin typeface="Arial" charset="0"/>
                <a:cs typeface="Arial" charset="0"/>
              </a:rPr>
              <a:t>Time</a:t>
            </a:r>
          </a:p>
        </p:txBody>
      </p:sp>
      <p:sp>
        <p:nvSpPr>
          <p:cNvPr id="50192" name="TextBox 29"/>
          <p:cNvSpPr txBox="1">
            <a:spLocks noChangeArrowheads="1"/>
          </p:cNvSpPr>
          <p:nvPr/>
        </p:nvSpPr>
        <p:spPr bwMode="auto">
          <a:xfrm>
            <a:off x="7086600" y="2635250"/>
            <a:ext cx="633413" cy="3381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r>
              <a:rPr lang="en-US" sz="1600" u="none">
                <a:latin typeface="Arial" charset="0"/>
                <a:cs typeface="Arial" charset="0"/>
              </a:rPr>
              <a:t>Time</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385" name="Group 25"/>
          <p:cNvGrpSpPr>
            <a:grpSpLocks/>
          </p:cNvGrpSpPr>
          <p:nvPr/>
        </p:nvGrpSpPr>
        <p:grpSpPr bwMode="auto">
          <a:xfrm>
            <a:off x="74613" y="5759450"/>
            <a:ext cx="4940300" cy="658813"/>
            <a:chOff x="74613" y="5759450"/>
            <a:chExt cx="4940300" cy="658813"/>
          </a:xfrm>
        </p:grpSpPr>
        <p:sp>
          <p:nvSpPr>
            <p:cNvPr id="16393" name="Text Box 1036"/>
            <p:cNvSpPr txBox="1">
              <a:spLocks noChangeArrowheads="1"/>
            </p:cNvSpPr>
            <p:nvPr/>
          </p:nvSpPr>
          <p:spPr bwMode="auto">
            <a:xfrm>
              <a:off x="179388" y="5759450"/>
              <a:ext cx="4835525" cy="396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r>
                <a:rPr lang="en-US" sz="2000" u="none">
                  <a:latin typeface="Arial" charset="0"/>
                </a:rPr>
                <a:t>Not the same as </a:t>
              </a:r>
              <a:r>
                <a:rPr lang="ja-JP" altLang="en-US" sz="2000" u="none">
                  <a:latin typeface="Arial" charset="0"/>
                </a:rPr>
                <a:t>“</a:t>
              </a:r>
              <a:r>
                <a:rPr lang="en-US" altLang="ja-JP" sz="2000" u="none">
                  <a:latin typeface="Arial" charset="0"/>
                </a:rPr>
                <a:t>visual space</a:t>
              </a:r>
              <a:r>
                <a:rPr lang="ja-JP" altLang="en-US" sz="2000" u="none">
                  <a:latin typeface="Arial" charset="0"/>
                </a:rPr>
                <a:t>”</a:t>
              </a:r>
              <a:r>
                <a:rPr lang="en-US" altLang="ja-JP" sz="2000" u="none">
                  <a:latin typeface="Arial" charset="0"/>
                </a:rPr>
                <a:t>:</a:t>
              </a:r>
              <a:endParaRPr lang="en-US" sz="2000" u="none">
                <a:latin typeface="Arial" charset="0"/>
              </a:endParaRPr>
            </a:p>
          </p:txBody>
        </p:sp>
        <p:sp>
          <p:nvSpPr>
            <p:cNvPr id="16394" name="Text Box 1037"/>
            <p:cNvSpPr txBox="1">
              <a:spLocks noChangeArrowheads="1"/>
            </p:cNvSpPr>
            <p:nvPr/>
          </p:nvSpPr>
          <p:spPr bwMode="auto">
            <a:xfrm>
              <a:off x="74613" y="6021388"/>
              <a:ext cx="4835525" cy="396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r>
                <a:rPr lang="en-US" sz="2000" u="none">
                  <a:latin typeface="Arial" charset="0"/>
                </a:rPr>
                <a:t>receptors are </a:t>
              </a:r>
              <a:r>
                <a:rPr lang="en-US" sz="2000" i="1" u="none">
                  <a:latin typeface="Arial" charset="0"/>
                </a:rPr>
                <a:t>dimensions</a:t>
              </a:r>
              <a:r>
                <a:rPr lang="en-US" sz="2000" u="none">
                  <a:latin typeface="Arial" charset="0"/>
                </a:rPr>
                <a:t>, not points</a:t>
              </a:r>
            </a:p>
          </p:txBody>
        </p:sp>
      </p:grpSp>
      <p:sp>
        <p:nvSpPr>
          <p:cNvPr id="16386" name="Text Box 1034"/>
          <p:cNvSpPr txBox="1">
            <a:spLocks noChangeArrowheads="1"/>
          </p:cNvSpPr>
          <p:nvPr/>
        </p:nvSpPr>
        <p:spPr bwMode="auto">
          <a:xfrm>
            <a:off x="1219200" y="381000"/>
            <a:ext cx="7400925"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r>
              <a:rPr lang="en-US" u="none" dirty="0">
                <a:latin typeface="Arial" charset="0"/>
              </a:rPr>
              <a:t>Stimulus space: A geometrical representation of input</a:t>
            </a:r>
          </a:p>
        </p:txBody>
      </p:sp>
      <p:pic>
        <p:nvPicPr>
          <p:cNvPr id="16387" name="Picture 13"/>
          <p:cNvPicPr>
            <a:picLocks noChangeAspect="1"/>
          </p:cNvPicPr>
          <p:nvPr/>
        </p:nvPicPr>
        <p:blipFill>
          <a:blip r:embed="rId2">
            <a:extLst>
              <a:ext uri="{28A0092B-C50C-407E-A947-70E740481C1C}">
                <a14:useLocalDpi xmlns:a14="http://schemas.microsoft.com/office/drawing/2010/main" val="0"/>
              </a:ext>
            </a:extLst>
          </a:blip>
          <a:srcRect r="42278" b="28011"/>
          <a:stretch>
            <a:fillRect/>
          </a:stretch>
        </p:blipFill>
        <p:spPr bwMode="auto">
          <a:xfrm>
            <a:off x="685800" y="1600200"/>
            <a:ext cx="4457700" cy="3606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nvGrpSpPr>
          <p:cNvPr id="7" name="Group 19"/>
          <p:cNvGrpSpPr>
            <a:grpSpLocks/>
          </p:cNvGrpSpPr>
          <p:nvPr/>
        </p:nvGrpSpPr>
        <p:grpSpPr bwMode="auto">
          <a:xfrm>
            <a:off x="685800" y="1600200"/>
            <a:ext cx="8153400" cy="3962400"/>
            <a:chOff x="685800" y="838200"/>
            <a:chExt cx="8153400" cy="3962400"/>
          </a:xfrm>
        </p:grpSpPr>
        <p:pic>
          <p:nvPicPr>
            <p:cNvPr id="16390" name="Picture 20"/>
            <p:cNvPicPr>
              <a:picLocks noChangeAspect="1"/>
            </p:cNvPicPr>
            <p:nvPr/>
          </p:nvPicPr>
          <p:blipFill>
            <a:blip r:embed="rId2">
              <a:extLst>
                <a:ext uri="{28A0092B-C50C-407E-A947-70E740481C1C}">
                  <a14:useLocalDpi xmlns:a14="http://schemas.microsoft.com/office/drawing/2010/main" val="0"/>
                </a:ext>
              </a:extLst>
            </a:blip>
            <a:srcRect r="-5577" b="28011"/>
            <a:stretch>
              <a:fillRect/>
            </a:stretch>
          </p:blipFill>
          <p:spPr bwMode="auto">
            <a:xfrm>
              <a:off x="685800" y="838200"/>
              <a:ext cx="8153400" cy="3606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6391" name="Rectangle 21"/>
            <p:cNvSpPr>
              <a:spLocks noChangeArrowheads="1"/>
            </p:cNvSpPr>
            <p:nvPr/>
          </p:nvSpPr>
          <p:spPr bwMode="auto">
            <a:xfrm>
              <a:off x="822325" y="990600"/>
              <a:ext cx="457200" cy="457200"/>
            </a:xfrm>
            <a:prstGeom prst="rect">
              <a:avLst/>
            </a:prstGeom>
            <a:solidFill>
              <a:schemeClr val="bg1"/>
            </a:solidFill>
            <a:ln w="9525">
              <a:solidFill>
                <a:schemeClr val="bg1"/>
              </a:solidFill>
              <a:round/>
              <a:headEnd/>
              <a:tailEnd/>
            </a:ln>
          </p:spPr>
          <p:txBody>
            <a:bodyPr/>
            <a:lstStyle/>
            <a:p>
              <a:endParaRPr lang="en-US"/>
            </a:p>
          </p:txBody>
        </p:sp>
        <p:sp>
          <p:nvSpPr>
            <p:cNvPr id="16392" name="Rectangle 22"/>
            <p:cNvSpPr>
              <a:spLocks noChangeArrowheads="1"/>
            </p:cNvSpPr>
            <p:nvPr/>
          </p:nvSpPr>
          <p:spPr bwMode="auto">
            <a:xfrm>
              <a:off x="5143500" y="3063875"/>
              <a:ext cx="1409700" cy="1736725"/>
            </a:xfrm>
            <a:prstGeom prst="rect">
              <a:avLst/>
            </a:prstGeom>
            <a:solidFill>
              <a:schemeClr val="bg1"/>
            </a:solidFill>
            <a:ln w="9525">
              <a:solidFill>
                <a:schemeClr val="bg1"/>
              </a:solidFill>
              <a:round/>
              <a:headEnd/>
              <a:tailEnd/>
            </a:ln>
          </p:spPr>
          <p:txBody>
            <a:bodyPr/>
            <a:lstStyle/>
            <a:p>
              <a:endParaRPr lang="en-US"/>
            </a:p>
          </p:txBody>
        </p:sp>
      </p:grpSp>
      <p:sp>
        <p:nvSpPr>
          <p:cNvPr id="16389" name="Rectangle 24"/>
          <p:cNvSpPr>
            <a:spLocks noChangeArrowheads="1"/>
          </p:cNvSpPr>
          <p:nvPr/>
        </p:nvSpPr>
        <p:spPr bwMode="auto">
          <a:xfrm>
            <a:off x="790575" y="1812925"/>
            <a:ext cx="457200" cy="457200"/>
          </a:xfrm>
          <a:prstGeom prst="rect">
            <a:avLst/>
          </a:prstGeom>
          <a:solidFill>
            <a:schemeClr val="bg1"/>
          </a:solidFill>
          <a:ln w="9525">
            <a:solidFill>
              <a:schemeClr val="bg1"/>
            </a:solidFill>
            <a:round/>
            <a:headEnd/>
            <a:tailEnd/>
          </a:ln>
        </p:spPr>
        <p:txBody>
          <a:bodyPr/>
          <a:lstStyle/>
          <a:p>
            <a:endParaRPr lang="en-US"/>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444500"/>
            <a:ext cx="7689850" cy="28940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2226" name="Text Box 3"/>
          <p:cNvSpPr txBox="1">
            <a:spLocks noChangeArrowheads="1"/>
          </p:cNvSpPr>
          <p:nvPr/>
        </p:nvSpPr>
        <p:spPr bwMode="auto">
          <a:xfrm>
            <a:off x="711200" y="92075"/>
            <a:ext cx="7994650" cy="4270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r>
              <a:rPr lang="en-US" sz="2200" u="none">
                <a:latin typeface="Helvetica" charset="0"/>
              </a:rPr>
              <a:t>Linear - Nonlinear </a:t>
            </a:r>
            <a:r>
              <a:rPr lang="ja-JP" altLang="en-US" sz="2200" u="none">
                <a:latin typeface="Helvetica" charset="0"/>
              </a:rPr>
              <a:t>“</a:t>
            </a:r>
            <a:r>
              <a:rPr lang="en-US" altLang="ja-JP" sz="2200" u="none">
                <a:latin typeface="Helvetica" charset="0"/>
              </a:rPr>
              <a:t>LN</a:t>
            </a:r>
            <a:r>
              <a:rPr lang="ja-JP" altLang="en-US" sz="2200" u="none">
                <a:latin typeface="Helvetica" charset="0"/>
              </a:rPr>
              <a:t>”</a:t>
            </a:r>
            <a:r>
              <a:rPr lang="en-US" altLang="ja-JP" sz="2200" u="none">
                <a:latin typeface="Helvetica" charset="0"/>
              </a:rPr>
              <a:t>   model of a </a:t>
            </a:r>
            <a:r>
              <a:rPr lang="ja-JP" altLang="en-US" sz="2200" u="none">
                <a:latin typeface="Helvetica" charset="0"/>
              </a:rPr>
              <a:t>“</a:t>
            </a:r>
            <a:r>
              <a:rPr lang="en-US" altLang="ja-JP" sz="2200" u="none">
                <a:latin typeface="Helvetica" charset="0"/>
              </a:rPr>
              <a:t>Feature Selective Neuron</a:t>
            </a:r>
            <a:r>
              <a:rPr lang="ja-JP" altLang="en-US" sz="2200" u="none">
                <a:latin typeface="Helvetica" charset="0"/>
              </a:rPr>
              <a:t>”</a:t>
            </a:r>
            <a:endParaRPr lang="en-US" sz="2200" u="none">
              <a:latin typeface="Helvetica" charset="0"/>
            </a:endParaRPr>
          </a:p>
        </p:txBody>
      </p:sp>
      <p:sp>
        <p:nvSpPr>
          <p:cNvPr id="52227" name="Text Box 8"/>
          <p:cNvSpPr txBox="1">
            <a:spLocks noChangeArrowheads="1"/>
          </p:cNvSpPr>
          <p:nvPr/>
        </p:nvSpPr>
        <p:spPr bwMode="auto">
          <a:xfrm>
            <a:off x="1733550" y="3376613"/>
            <a:ext cx="5238750" cy="396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r>
              <a:rPr lang="en-US" sz="2000" u="none">
                <a:latin typeface="Arial" charset="0"/>
              </a:rPr>
              <a:t>Retinal ganglion cell firing rate and LN model</a:t>
            </a:r>
          </a:p>
        </p:txBody>
      </p:sp>
      <p:pic>
        <p:nvPicPr>
          <p:cNvPr id="52228" name="Picture 10"/>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30200" y="3886200"/>
            <a:ext cx="8466138" cy="23653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273" name="Picture 2"/>
          <p:cNvPicPr>
            <a:picLocks noChangeAspect="1" noChangeArrowheads="1"/>
          </p:cNvPicPr>
          <p:nvPr/>
        </p:nvPicPr>
        <p:blipFill>
          <a:blip r:embed="rId3">
            <a:lum bright="-18000" contrast="42000"/>
            <a:extLst>
              <a:ext uri="{28A0092B-C50C-407E-A947-70E740481C1C}">
                <a14:useLocalDpi xmlns:a14="http://schemas.microsoft.com/office/drawing/2010/main" val="0"/>
              </a:ext>
            </a:extLst>
          </a:blip>
          <a:srcRect t="12152" r="38235"/>
          <a:stretch>
            <a:fillRect/>
          </a:stretch>
        </p:blipFill>
        <p:spPr bwMode="auto">
          <a:xfrm>
            <a:off x="3851275" y="2846388"/>
            <a:ext cx="4192588" cy="18399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4274" name="Picture 6"/>
          <p:cNvPicPr>
            <a:picLocks noChangeAspect="1" noChangeArrowheads="1"/>
          </p:cNvPicPr>
          <p:nvPr/>
        </p:nvPicPr>
        <p:blipFill>
          <a:blip r:embed="rId4">
            <a:extLst>
              <a:ext uri="{28A0092B-C50C-407E-A947-70E740481C1C}">
                <a14:useLocalDpi xmlns:a14="http://schemas.microsoft.com/office/drawing/2010/main" val="0"/>
              </a:ext>
            </a:extLst>
          </a:blip>
          <a:srcRect t="19000" r="28415"/>
          <a:stretch>
            <a:fillRect/>
          </a:stretch>
        </p:blipFill>
        <p:spPr bwMode="auto">
          <a:xfrm>
            <a:off x="2911475" y="5172075"/>
            <a:ext cx="5970588" cy="16716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4275"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60775" y="644525"/>
            <a:ext cx="2274888" cy="20224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4276" name="Picture 8"/>
          <p:cNvPicPr>
            <a:picLocks noChangeAspect="1" noChangeArrowheads="1"/>
          </p:cNvPicPr>
          <p:nvPr/>
        </p:nvPicPr>
        <p:blipFill>
          <a:blip r:embed="rId6">
            <a:extLst>
              <a:ext uri="{28A0092B-C50C-407E-A947-70E740481C1C}">
                <a14:useLocalDpi xmlns:a14="http://schemas.microsoft.com/office/drawing/2010/main" val="0"/>
              </a:ext>
            </a:extLst>
          </a:blip>
          <a:srcRect r="6944"/>
          <a:stretch>
            <a:fillRect/>
          </a:stretch>
        </p:blipFill>
        <p:spPr bwMode="auto">
          <a:xfrm>
            <a:off x="5930900" y="823913"/>
            <a:ext cx="2127250" cy="18065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4277" name="Text Box 9"/>
          <p:cNvSpPr txBox="1">
            <a:spLocks noChangeArrowheads="1"/>
          </p:cNvSpPr>
          <p:nvPr/>
        </p:nvSpPr>
        <p:spPr bwMode="auto">
          <a:xfrm>
            <a:off x="1981200" y="28575"/>
            <a:ext cx="4314825" cy="4270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r>
              <a:rPr lang="en-US" sz="2200" u="none">
                <a:latin typeface="Helvetica" charset="0"/>
              </a:rPr>
              <a:t>LN models in the nervous system</a:t>
            </a:r>
          </a:p>
        </p:txBody>
      </p:sp>
      <p:sp>
        <p:nvSpPr>
          <p:cNvPr id="54278" name="Text Box 10"/>
          <p:cNvSpPr txBox="1">
            <a:spLocks noChangeArrowheads="1"/>
          </p:cNvSpPr>
          <p:nvPr/>
        </p:nvSpPr>
        <p:spPr bwMode="auto">
          <a:xfrm>
            <a:off x="1200150" y="793750"/>
            <a:ext cx="2033588" cy="7016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r>
              <a:rPr lang="en-US" sz="2000" u="none">
                <a:latin typeface="Helvetica" charset="0"/>
              </a:rPr>
              <a:t>Fly H1 Motion</a:t>
            </a:r>
          </a:p>
          <a:p>
            <a:r>
              <a:rPr lang="en-US" sz="2000" u="none">
                <a:latin typeface="Helvetica" charset="0"/>
              </a:rPr>
              <a:t>sensitive neuron</a:t>
            </a:r>
          </a:p>
        </p:txBody>
      </p:sp>
      <p:sp>
        <p:nvSpPr>
          <p:cNvPr id="54279" name="Rectangle 11"/>
          <p:cNvSpPr>
            <a:spLocks noChangeArrowheads="1"/>
          </p:cNvSpPr>
          <p:nvPr/>
        </p:nvSpPr>
        <p:spPr bwMode="auto">
          <a:xfrm>
            <a:off x="6378575" y="5111750"/>
            <a:ext cx="2343150" cy="401638"/>
          </a:xfrm>
          <a:prstGeom prst="rect">
            <a:avLst/>
          </a:prstGeom>
          <a:solidFill>
            <a:schemeClr val="bg1"/>
          </a:solidFill>
          <a:ln w="9525">
            <a:solidFill>
              <a:schemeClr val="bg1"/>
            </a:solidFill>
            <a:miter lim="800000"/>
            <a:headEnd/>
            <a:tailEnd/>
          </a:ln>
        </p:spPr>
        <p:txBody>
          <a:bodyPr wrap="none" anchor="ctr"/>
          <a:lstStyle/>
          <a:p>
            <a:endParaRPr lang="en-US"/>
          </a:p>
        </p:txBody>
      </p:sp>
      <p:sp>
        <p:nvSpPr>
          <p:cNvPr id="54280" name="Rectangle 13"/>
          <p:cNvSpPr>
            <a:spLocks noChangeArrowheads="1"/>
          </p:cNvSpPr>
          <p:nvPr/>
        </p:nvSpPr>
        <p:spPr bwMode="auto">
          <a:xfrm>
            <a:off x="404813" y="3808413"/>
            <a:ext cx="320675" cy="690562"/>
          </a:xfrm>
          <a:prstGeom prst="rect">
            <a:avLst/>
          </a:prstGeom>
          <a:solidFill>
            <a:schemeClr val="bg1"/>
          </a:solidFill>
          <a:ln w="9525">
            <a:solidFill>
              <a:schemeClr val="bg1"/>
            </a:solidFill>
            <a:miter lim="800000"/>
            <a:headEnd/>
            <a:tailEnd/>
          </a:ln>
        </p:spPr>
        <p:txBody>
          <a:bodyPr wrap="none" anchor="ctr"/>
          <a:lstStyle/>
          <a:p>
            <a:endParaRPr lang="en-US"/>
          </a:p>
        </p:txBody>
      </p:sp>
      <p:sp>
        <p:nvSpPr>
          <p:cNvPr id="54281" name="Text Box 18"/>
          <p:cNvSpPr txBox="1">
            <a:spLocks noChangeArrowheads="1"/>
          </p:cNvSpPr>
          <p:nvPr/>
        </p:nvSpPr>
        <p:spPr bwMode="auto">
          <a:xfrm>
            <a:off x="4497388" y="573088"/>
            <a:ext cx="857250" cy="369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r>
              <a:rPr lang="en-US" sz="1800" u="none">
                <a:latin typeface="Helvetica" charset="0"/>
              </a:rPr>
              <a:t>“Filter”</a:t>
            </a:r>
          </a:p>
        </p:txBody>
      </p:sp>
      <p:sp>
        <p:nvSpPr>
          <p:cNvPr id="54282" name="Text Box 19"/>
          <p:cNvSpPr txBox="1">
            <a:spLocks noChangeArrowheads="1"/>
          </p:cNvSpPr>
          <p:nvPr/>
        </p:nvSpPr>
        <p:spPr bwMode="auto">
          <a:xfrm>
            <a:off x="6362700" y="546100"/>
            <a:ext cx="1390650" cy="366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r>
              <a:rPr lang="en-US" sz="1800" u="none">
                <a:latin typeface="Helvetica" charset="0"/>
              </a:rPr>
              <a:t>Nonlinearity</a:t>
            </a:r>
          </a:p>
        </p:txBody>
      </p:sp>
      <p:sp>
        <p:nvSpPr>
          <p:cNvPr id="54283" name="Text Box 21"/>
          <p:cNvSpPr txBox="1">
            <a:spLocks noChangeArrowheads="1"/>
          </p:cNvSpPr>
          <p:nvPr/>
        </p:nvSpPr>
        <p:spPr bwMode="auto">
          <a:xfrm>
            <a:off x="1258888" y="4765675"/>
            <a:ext cx="2132012" cy="7016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r>
              <a:rPr lang="en-US" sz="2000" u="none">
                <a:latin typeface="Helvetica" charset="0"/>
              </a:rPr>
              <a:t>Whole monkey</a:t>
            </a:r>
          </a:p>
          <a:p>
            <a:r>
              <a:rPr lang="en-US" sz="2000" u="none">
                <a:latin typeface="Helvetica" charset="0"/>
              </a:rPr>
              <a:t>making decisions</a:t>
            </a:r>
          </a:p>
        </p:txBody>
      </p:sp>
      <p:sp>
        <p:nvSpPr>
          <p:cNvPr id="54284" name="Text Box 22"/>
          <p:cNvSpPr txBox="1">
            <a:spLocks noChangeArrowheads="1"/>
          </p:cNvSpPr>
          <p:nvPr/>
        </p:nvSpPr>
        <p:spPr bwMode="auto">
          <a:xfrm>
            <a:off x="996950" y="2670175"/>
            <a:ext cx="2605088" cy="7016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r>
              <a:rPr lang="en-US" sz="2000" u="none">
                <a:latin typeface="Helvetica" charset="0"/>
              </a:rPr>
              <a:t>Songbird auditory forebrain neuron</a:t>
            </a:r>
          </a:p>
        </p:txBody>
      </p:sp>
      <p:sp>
        <p:nvSpPr>
          <p:cNvPr id="54285" name="Text Box 24"/>
          <p:cNvSpPr txBox="1">
            <a:spLocks noChangeArrowheads="1"/>
          </p:cNvSpPr>
          <p:nvPr/>
        </p:nvSpPr>
        <p:spPr bwMode="auto">
          <a:xfrm>
            <a:off x="766763" y="1662113"/>
            <a:ext cx="3178175" cy="336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pPr algn="l">
              <a:spcBef>
                <a:spcPct val="50000"/>
              </a:spcBef>
            </a:pPr>
            <a:r>
              <a:rPr lang="en-US" sz="1600" u="none">
                <a:latin typeface="Helvetica" charset="0"/>
              </a:rPr>
              <a:t>Brenner et al.,, </a:t>
            </a:r>
            <a:r>
              <a:rPr lang="en-US" sz="1600" i="1" u="none">
                <a:latin typeface="Helvetica" charset="0"/>
              </a:rPr>
              <a:t>Neuron</a:t>
            </a:r>
            <a:r>
              <a:rPr lang="en-US" sz="1600" u="none">
                <a:latin typeface="Helvetica" charset="0"/>
              </a:rPr>
              <a:t> (2000)</a:t>
            </a:r>
          </a:p>
        </p:txBody>
      </p:sp>
      <p:sp>
        <p:nvSpPr>
          <p:cNvPr id="54286" name="Text Box 25"/>
          <p:cNvSpPr txBox="1">
            <a:spLocks noChangeArrowheads="1"/>
          </p:cNvSpPr>
          <p:nvPr/>
        </p:nvSpPr>
        <p:spPr bwMode="auto">
          <a:xfrm>
            <a:off x="747713" y="3749675"/>
            <a:ext cx="3178175" cy="336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pPr algn="l">
              <a:spcBef>
                <a:spcPct val="50000"/>
              </a:spcBef>
            </a:pPr>
            <a:r>
              <a:rPr lang="en-US" sz="1600" u="none">
                <a:latin typeface="Helvetica" charset="0"/>
              </a:rPr>
              <a:t>Nagel &amp; Doupe, </a:t>
            </a:r>
            <a:r>
              <a:rPr lang="en-US" sz="1600" i="1" u="none">
                <a:latin typeface="Helvetica" charset="0"/>
              </a:rPr>
              <a:t>Neuron</a:t>
            </a:r>
            <a:r>
              <a:rPr lang="en-US" sz="1600" u="none">
                <a:latin typeface="Helvetica" charset="0"/>
              </a:rPr>
              <a:t> (2007)</a:t>
            </a:r>
          </a:p>
        </p:txBody>
      </p:sp>
      <p:sp>
        <p:nvSpPr>
          <p:cNvPr id="54287" name="Text Box 26"/>
          <p:cNvSpPr txBox="1">
            <a:spLocks noChangeArrowheads="1"/>
          </p:cNvSpPr>
          <p:nvPr/>
        </p:nvSpPr>
        <p:spPr bwMode="auto">
          <a:xfrm>
            <a:off x="349250" y="5775325"/>
            <a:ext cx="2954338" cy="8255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pPr algn="l">
              <a:spcBef>
                <a:spcPct val="50000"/>
              </a:spcBef>
            </a:pPr>
            <a:r>
              <a:rPr lang="en-US" sz="1600" u="none">
                <a:latin typeface="Helvetica" charset="0"/>
              </a:rPr>
              <a:t>Corrado, Sugrue, Seung &amp; Newsome, </a:t>
            </a:r>
            <a:r>
              <a:rPr lang="en-US" sz="1600" i="1" u="none">
                <a:latin typeface="Helvetica" charset="0"/>
              </a:rPr>
              <a:t>J. Exp. Anal. Behav.</a:t>
            </a:r>
            <a:r>
              <a:rPr lang="en-US" sz="1600" u="none">
                <a:latin typeface="Helvetica" charset="0"/>
              </a:rPr>
              <a:t> (2005)</a:t>
            </a:r>
          </a:p>
        </p:txBody>
      </p:sp>
    </p:spTree>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TextBox 2"/>
          <p:cNvSpPr txBox="1">
            <a:spLocks noChangeArrowheads="1"/>
          </p:cNvSpPr>
          <p:nvPr/>
        </p:nvSpPr>
        <p:spPr bwMode="auto">
          <a:xfrm>
            <a:off x="2319337" y="873125"/>
            <a:ext cx="4307940"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r>
              <a:rPr lang="en-US" dirty="0">
                <a:latin typeface="Arial"/>
                <a:cs typeface="Arial"/>
              </a:rPr>
              <a:t>Properties of feature detection</a:t>
            </a:r>
          </a:p>
        </p:txBody>
      </p:sp>
      <p:sp>
        <p:nvSpPr>
          <p:cNvPr id="56322" name="TextBox 4"/>
          <p:cNvSpPr txBox="1">
            <a:spLocks noChangeArrowheads="1"/>
          </p:cNvSpPr>
          <p:nvPr/>
        </p:nvSpPr>
        <p:spPr bwMode="auto">
          <a:xfrm>
            <a:off x="1562064" y="2808288"/>
            <a:ext cx="1570111"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r>
              <a:rPr lang="en-US">
                <a:latin typeface="Arial"/>
                <a:cs typeface="Arial"/>
              </a:rPr>
              <a:t>Selectivity</a:t>
            </a:r>
          </a:p>
        </p:txBody>
      </p:sp>
      <p:sp>
        <p:nvSpPr>
          <p:cNvPr id="56323" name="TextBox 5"/>
          <p:cNvSpPr txBox="1">
            <a:spLocks noChangeArrowheads="1"/>
          </p:cNvSpPr>
          <p:nvPr/>
        </p:nvSpPr>
        <p:spPr bwMode="auto">
          <a:xfrm>
            <a:off x="5946919" y="2851150"/>
            <a:ext cx="1604676"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r>
              <a:rPr lang="en-US">
                <a:latin typeface="Arial"/>
                <a:cs typeface="Arial"/>
              </a:rPr>
              <a:t>Invariance</a:t>
            </a:r>
          </a:p>
        </p:txBody>
      </p:sp>
      <p:cxnSp>
        <p:nvCxnSpPr>
          <p:cNvPr id="8" name="Straight Arrow Connector 7"/>
          <p:cNvCxnSpPr/>
          <p:nvPr/>
        </p:nvCxnSpPr>
        <p:spPr>
          <a:xfrm rot="10800000" flipV="1">
            <a:off x="2554288" y="1439863"/>
            <a:ext cx="1735137" cy="1057275"/>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a:off x="4441825" y="1436688"/>
            <a:ext cx="2006600" cy="1004887"/>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7" name="Rectangle 6"/>
          <p:cNvSpPr/>
          <p:nvPr/>
        </p:nvSpPr>
        <p:spPr>
          <a:xfrm>
            <a:off x="2206625" y="3762375"/>
            <a:ext cx="174625" cy="777875"/>
          </a:xfrm>
          <a:prstGeom prst="rect">
            <a:avLst/>
          </a:prstGeom>
          <a:solidFill>
            <a:schemeClr val="tx1"/>
          </a:solidFill>
          <a:effectLst/>
        </p:spPr>
        <p:style>
          <a:lnRef idx="1">
            <a:schemeClr val="accent1"/>
          </a:lnRef>
          <a:fillRef idx="3">
            <a:schemeClr val="accent1"/>
          </a:fillRef>
          <a:effectRef idx="2">
            <a:schemeClr val="accent1"/>
          </a:effectRef>
          <a:fontRef idx="minor">
            <a:schemeClr val="lt1"/>
          </a:fontRef>
        </p:style>
        <p:txBody>
          <a:bodyPr anchor="ctr"/>
          <a:lstStyle/>
          <a:p>
            <a:pPr>
              <a:defRPr/>
            </a:pPr>
            <a:endParaRPr lang="en-US"/>
          </a:p>
        </p:txBody>
      </p:sp>
      <p:sp>
        <p:nvSpPr>
          <p:cNvPr id="10" name="Rectangle 9"/>
          <p:cNvSpPr/>
          <p:nvPr/>
        </p:nvSpPr>
        <p:spPr>
          <a:xfrm>
            <a:off x="1930400" y="5407025"/>
            <a:ext cx="777875" cy="173038"/>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defRPr/>
            </a:pPr>
            <a:endParaRPr lang="en-US"/>
          </a:p>
        </p:txBody>
      </p:sp>
      <p:sp>
        <p:nvSpPr>
          <p:cNvPr id="11" name="Rectangle 10"/>
          <p:cNvSpPr/>
          <p:nvPr/>
        </p:nvSpPr>
        <p:spPr>
          <a:xfrm>
            <a:off x="5645150" y="3644900"/>
            <a:ext cx="174625" cy="777875"/>
          </a:xfrm>
          <a:prstGeom prst="rect">
            <a:avLst/>
          </a:prstGeom>
          <a:solidFill>
            <a:schemeClr val="tx1"/>
          </a:solidFill>
          <a:effectLst/>
        </p:spPr>
        <p:style>
          <a:lnRef idx="1">
            <a:schemeClr val="accent1"/>
          </a:lnRef>
          <a:fillRef idx="3">
            <a:schemeClr val="accent1"/>
          </a:fillRef>
          <a:effectRef idx="2">
            <a:schemeClr val="accent1"/>
          </a:effectRef>
          <a:fontRef idx="minor">
            <a:schemeClr val="lt1"/>
          </a:fontRef>
        </p:style>
        <p:txBody>
          <a:bodyPr anchor="ctr"/>
          <a:lstStyle/>
          <a:p>
            <a:pPr>
              <a:defRPr/>
            </a:pPr>
            <a:endParaRPr lang="en-US"/>
          </a:p>
        </p:txBody>
      </p:sp>
      <p:sp>
        <p:nvSpPr>
          <p:cNvPr id="12" name="Rectangle 11"/>
          <p:cNvSpPr/>
          <p:nvPr/>
        </p:nvSpPr>
        <p:spPr>
          <a:xfrm>
            <a:off x="6438900" y="3644900"/>
            <a:ext cx="174625" cy="777875"/>
          </a:xfrm>
          <a:prstGeom prst="rect">
            <a:avLst/>
          </a:prstGeom>
          <a:solidFill>
            <a:schemeClr val="tx1"/>
          </a:solidFill>
          <a:effectLst/>
        </p:spPr>
        <p:style>
          <a:lnRef idx="1">
            <a:schemeClr val="accent1"/>
          </a:lnRef>
          <a:fillRef idx="3">
            <a:schemeClr val="accent1"/>
          </a:fillRef>
          <a:effectRef idx="2">
            <a:schemeClr val="accent1"/>
          </a:effectRef>
          <a:fontRef idx="minor">
            <a:schemeClr val="lt1"/>
          </a:fontRef>
        </p:style>
        <p:txBody>
          <a:bodyPr anchor="ctr"/>
          <a:lstStyle/>
          <a:p>
            <a:pPr>
              <a:defRPr/>
            </a:pPr>
            <a:endParaRPr lang="en-US"/>
          </a:p>
        </p:txBody>
      </p:sp>
      <p:sp>
        <p:nvSpPr>
          <p:cNvPr id="13" name="Rectangle 12"/>
          <p:cNvSpPr/>
          <p:nvPr/>
        </p:nvSpPr>
        <p:spPr>
          <a:xfrm>
            <a:off x="7359650" y="3613150"/>
            <a:ext cx="174625" cy="777875"/>
          </a:xfrm>
          <a:prstGeom prst="rect">
            <a:avLst/>
          </a:prstGeom>
          <a:solidFill>
            <a:schemeClr val="tx1"/>
          </a:solidFill>
          <a:effectLst/>
        </p:spPr>
        <p:style>
          <a:lnRef idx="1">
            <a:schemeClr val="accent1"/>
          </a:lnRef>
          <a:fillRef idx="3">
            <a:schemeClr val="accent1"/>
          </a:fillRef>
          <a:effectRef idx="2">
            <a:schemeClr val="accent1"/>
          </a:effectRef>
          <a:fontRef idx="minor">
            <a:schemeClr val="lt1"/>
          </a:fontRef>
        </p:style>
        <p:txBody>
          <a:bodyPr anchor="ctr"/>
          <a:lstStyle/>
          <a:p>
            <a:pPr>
              <a:defRPr/>
            </a:pPr>
            <a:endParaRPr lang="en-US"/>
          </a:p>
        </p:txBody>
      </p:sp>
      <p:sp>
        <p:nvSpPr>
          <p:cNvPr id="14" name="Rectangle 13"/>
          <p:cNvSpPr/>
          <p:nvPr/>
        </p:nvSpPr>
        <p:spPr>
          <a:xfrm>
            <a:off x="6169025" y="4772025"/>
            <a:ext cx="174625" cy="777875"/>
          </a:xfrm>
          <a:prstGeom prst="rect">
            <a:avLst/>
          </a:prstGeom>
          <a:solidFill>
            <a:schemeClr val="tx1"/>
          </a:solidFill>
          <a:effectLst/>
        </p:spPr>
        <p:style>
          <a:lnRef idx="1">
            <a:schemeClr val="accent1"/>
          </a:lnRef>
          <a:fillRef idx="3">
            <a:schemeClr val="accent1"/>
          </a:fillRef>
          <a:effectRef idx="2">
            <a:schemeClr val="accent1"/>
          </a:effectRef>
          <a:fontRef idx="minor">
            <a:schemeClr val="lt1"/>
          </a:fontRef>
        </p:style>
        <p:txBody>
          <a:bodyPr anchor="ctr"/>
          <a:lstStyle/>
          <a:p>
            <a:pPr>
              <a:defRPr/>
            </a:pPr>
            <a:endParaRPr lang="en-US"/>
          </a:p>
        </p:txBody>
      </p:sp>
      <p:sp>
        <p:nvSpPr>
          <p:cNvPr id="15" name="Rectangle 14"/>
          <p:cNvSpPr/>
          <p:nvPr/>
        </p:nvSpPr>
        <p:spPr>
          <a:xfrm>
            <a:off x="7083425" y="4829175"/>
            <a:ext cx="174625" cy="777875"/>
          </a:xfrm>
          <a:prstGeom prst="rect">
            <a:avLst/>
          </a:prstGeom>
          <a:solidFill>
            <a:schemeClr val="tx1"/>
          </a:solidFill>
          <a:effectLst/>
        </p:spPr>
        <p:style>
          <a:lnRef idx="1">
            <a:schemeClr val="accent1"/>
          </a:lnRef>
          <a:fillRef idx="3">
            <a:schemeClr val="accent1"/>
          </a:fillRef>
          <a:effectRef idx="2">
            <a:schemeClr val="accent1"/>
          </a:effectRef>
          <a:fontRef idx="minor">
            <a:schemeClr val="lt1"/>
          </a:fontRef>
        </p:style>
        <p:txBody>
          <a:bodyPr anchor="ctr"/>
          <a:lstStyle/>
          <a:p>
            <a:pPr>
              <a:defRPr/>
            </a:pPr>
            <a:endParaRPr lang="en-US"/>
          </a:p>
        </p:txBody>
      </p:sp>
      <p:sp>
        <p:nvSpPr>
          <p:cNvPr id="2" name="TextBox 1">
            <a:extLst>
              <a:ext uri="{FF2B5EF4-FFF2-40B4-BE49-F238E27FC236}">
                <a16:creationId xmlns:a16="http://schemas.microsoft.com/office/drawing/2014/main" id="{D0EAAE99-AA99-594E-A2A2-C1D4149524C2}"/>
              </a:ext>
            </a:extLst>
          </p:cNvPr>
          <p:cNvSpPr txBox="1"/>
          <p:nvPr/>
        </p:nvSpPr>
        <p:spPr>
          <a:xfrm>
            <a:off x="229998" y="149870"/>
            <a:ext cx="8486619" cy="461665"/>
          </a:xfrm>
          <a:prstGeom prst="rect">
            <a:avLst/>
          </a:prstGeom>
          <a:noFill/>
        </p:spPr>
        <p:txBody>
          <a:bodyPr wrap="none" rtlCol="0">
            <a:spAutoFit/>
          </a:bodyPr>
          <a:lstStyle/>
          <a:p>
            <a:r>
              <a:rPr lang="en-US" u="none" dirty="0">
                <a:latin typeface="Arial" panose="020B0604020202020204" pitchFamily="34" charset="0"/>
                <a:cs typeface="Arial" panose="020B0604020202020204" pitchFamily="34" charset="0"/>
              </a:rPr>
              <a:t>How do we study more complex responses to sensory input?</a:t>
            </a:r>
          </a:p>
        </p:txBody>
      </p:sp>
    </p:spTree>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345" name="Picture 2"/>
          <p:cNvPicPr>
            <a:picLocks noChangeAspect="1" noChangeArrowheads="1"/>
          </p:cNvPicPr>
          <p:nvPr/>
        </p:nvPicPr>
        <p:blipFill>
          <a:blip r:embed="rId2">
            <a:extLst>
              <a:ext uri="{28A0092B-C50C-407E-A947-70E740481C1C}">
                <a14:useLocalDpi xmlns:a14="http://schemas.microsoft.com/office/drawing/2010/main" val="0"/>
              </a:ext>
            </a:extLst>
          </a:blip>
          <a:srcRect b="12212"/>
          <a:stretch>
            <a:fillRect/>
          </a:stretch>
        </p:blipFill>
        <p:spPr bwMode="auto">
          <a:xfrm>
            <a:off x="25400" y="1795463"/>
            <a:ext cx="5940425" cy="30130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7346" name="Picture 3"/>
          <p:cNvPicPr>
            <a:picLocks noChangeAspect="1" noChangeArrowheads="1"/>
          </p:cNvPicPr>
          <p:nvPr/>
        </p:nvPicPr>
        <p:blipFill>
          <a:blip r:embed="rId3">
            <a:extLst>
              <a:ext uri="{28A0092B-C50C-407E-A947-70E740481C1C}">
                <a14:useLocalDpi xmlns:a14="http://schemas.microsoft.com/office/drawing/2010/main" val="0"/>
              </a:ext>
            </a:extLst>
          </a:blip>
          <a:srcRect l="2748" r="56271" b="37444"/>
          <a:stretch>
            <a:fillRect/>
          </a:stretch>
        </p:blipFill>
        <p:spPr bwMode="auto">
          <a:xfrm>
            <a:off x="6100763" y="1606550"/>
            <a:ext cx="3030537" cy="36020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7347" name="Text Box 4"/>
          <p:cNvSpPr txBox="1">
            <a:spLocks noChangeArrowheads="1"/>
          </p:cNvSpPr>
          <p:nvPr/>
        </p:nvSpPr>
        <p:spPr bwMode="auto">
          <a:xfrm>
            <a:off x="2286000" y="4953000"/>
            <a:ext cx="2381250" cy="366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r>
              <a:rPr lang="en-US" sz="1800"/>
              <a:t>Hubel &amp; Wiesel, 1963</a:t>
            </a:r>
          </a:p>
        </p:txBody>
      </p:sp>
      <p:sp>
        <p:nvSpPr>
          <p:cNvPr id="57348" name="Text Box 5"/>
          <p:cNvSpPr txBox="1">
            <a:spLocks noChangeArrowheads="1"/>
          </p:cNvSpPr>
          <p:nvPr/>
        </p:nvSpPr>
        <p:spPr bwMode="auto">
          <a:xfrm>
            <a:off x="7019925" y="5307013"/>
            <a:ext cx="1847850" cy="3667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r>
              <a:rPr lang="en-US" sz="1800"/>
              <a:t>Rust et al., 2005</a:t>
            </a:r>
          </a:p>
        </p:txBody>
      </p:sp>
      <p:sp>
        <p:nvSpPr>
          <p:cNvPr id="57349" name="Text Box 6"/>
          <p:cNvSpPr txBox="1">
            <a:spLocks noChangeArrowheads="1"/>
          </p:cNvSpPr>
          <p:nvPr/>
        </p:nvSpPr>
        <p:spPr bwMode="auto">
          <a:xfrm>
            <a:off x="415925" y="423863"/>
            <a:ext cx="8778875"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pPr>
              <a:spcBef>
                <a:spcPct val="50000"/>
              </a:spcBef>
            </a:pPr>
            <a:r>
              <a:rPr lang="en-US" dirty="0">
                <a:latin typeface="Arial"/>
                <a:cs typeface="Arial"/>
              </a:rPr>
              <a:t>Models of selectivity and invariance in primary visual cortex </a:t>
            </a:r>
          </a:p>
        </p:txBody>
      </p:sp>
    </p:spTree>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369" name="Picture 6" descr="Screen shot 2011-10-09 at 9.28.51 PM.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832350" y="673100"/>
            <a:ext cx="3838575" cy="4826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8370" name="Picture 8" descr="Screen shot 2011-10-09 at 9.28.00 PM.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14400" y="3967163"/>
            <a:ext cx="3556000" cy="1749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8371" name="Picture 9" descr="Screen shot 2011-10-09 at 9.28.33 PM.png"/>
          <p:cNvPicPr>
            <a:picLocks noChangeAspect="1"/>
          </p:cNvPicPr>
          <p:nvPr/>
        </p:nvPicPr>
        <p:blipFill>
          <a:blip r:embed="rId5">
            <a:lum bright="38000" contrast="48000"/>
            <a:extLst>
              <a:ext uri="{28A0092B-C50C-407E-A947-70E740481C1C}">
                <a14:useLocalDpi xmlns:a14="http://schemas.microsoft.com/office/drawing/2010/main" val="0"/>
              </a:ext>
            </a:extLst>
          </a:blip>
          <a:srcRect/>
          <a:stretch>
            <a:fillRect/>
          </a:stretch>
        </p:blipFill>
        <p:spPr bwMode="auto">
          <a:xfrm>
            <a:off x="965200" y="622300"/>
            <a:ext cx="3559175" cy="2781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8372" name="TextBox 10"/>
          <p:cNvSpPr txBox="1">
            <a:spLocks noChangeArrowheads="1"/>
          </p:cNvSpPr>
          <p:nvPr/>
        </p:nvSpPr>
        <p:spPr bwMode="auto">
          <a:xfrm>
            <a:off x="1752600" y="6172200"/>
            <a:ext cx="7162800" cy="584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pPr eaLnBrk="1" hangingPunct="1"/>
            <a:r>
              <a:rPr lang="en-US" sz="1600">
                <a:latin typeface="Arial" charset="0"/>
              </a:rPr>
              <a:t>Wei et al., 2001. Compartmentalized and Binary Behavior of Terminal Dendrites in Hippocampal Pyramidal Neurons</a:t>
            </a:r>
          </a:p>
        </p:txBody>
      </p:sp>
      <p:sp>
        <p:nvSpPr>
          <p:cNvPr id="58373" name="TextBox 11"/>
          <p:cNvSpPr txBox="1">
            <a:spLocks noChangeArrowheads="1"/>
          </p:cNvSpPr>
          <p:nvPr/>
        </p:nvSpPr>
        <p:spPr bwMode="auto">
          <a:xfrm>
            <a:off x="120650" y="174625"/>
            <a:ext cx="8923338" cy="4302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pPr eaLnBrk="1" hangingPunct="1"/>
            <a:r>
              <a:rPr lang="en-US" sz="2200">
                <a:latin typeface="Arial" charset="0"/>
              </a:rPr>
              <a:t>All or none calcium action potentials in pyramidal cell dendrites</a:t>
            </a:r>
          </a:p>
        </p:txBody>
      </p:sp>
    </p:spTree>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417" name="Picture 2" descr="Screen Shot 2016-05-09 at 12.43.27 PM.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85750" y="1849438"/>
            <a:ext cx="5238750" cy="31400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nvGrpSpPr>
          <p:cNvPr id="60418" name="Group 6"/>
          <p:cNvGrpSpPr>
            <a:grpSpLocks/>
          </p:cNvGrpSpPr>
          <p:nvPr/>
        </p:nvGrpSpPr>
        <p:grpSpPr bwMode="auto">
          <a:xfrm>
            <a:off x="4878388" y="2149475"/>
            <a:ext cx="2525712" cy="3803650"/>
            <a:chOff x="3245258" y="1217083"/>
            <a:chExt cx="3222173" cy="4850604"/>
          </a:xfrm>
        </p:grpSpPr>
        <p:pic>
          <p:nvPicPr>
            <p:cNvPr id="60424" name="Picture 3" descr="Screen Shot 2016-05-09 at 12.48.13 PM.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245258" y="1217083"/>
              <a:ext cx="3222173" cy="369358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60425" name="Picture 4" descr="Screen Shot 2016-05-09 at 12.48.13 PM.png"/>
            <p:cNvPicPr>
              <a:picLocks noChangeAspect="1"/>
            </p:cNvPicPr>
            <p:nvPr/>
          </p:nvPicPr>
          <p:blipFill>
            <a:blip r:embed="rId3">
              <a:extLst>
                <a:ext uri="{28A0092B-C50C-407E-A947-70E740481C1C}">
                  <a14:useLocalDpi xmlns:a14="http://schemas.microsoft.com/office/drawing/2010/main" val="0"/>
                </a:ext>
              </a:extLst>
            </a:blip>
            <a:srcRect l="72903" t="9915" b="68883"/>
            <a:stretch>
              <a:fillRect/>
            </a:stretch>
          </p:blipFill>
          <p:spPr bwMode="auto">
            <a:xfrm>
              <a:off x="4529666" y="4677835"/>
              <a:ext cx="873081" cy="7831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60426" name="Picture 5" descr="Screen Shot 2016-05-09 at 12.49.22 PM.png"/>
            <p:cNvPicPr>
              <a:picLocks noChangeAspect="1"/>
            </p:cNvPicPr>
            <p:nvPr/>
          </p:nvPicPr>
          <p:blipFill>
            <a:blip r:embed="rId4">
              <a:extLst>
                <a:ext uri="{28A0092B-C50C-407E-A947-70E740481C1C}">
                  <a14:useLocalDpi xmlns:a14="http://schemas.microsoft.com/office/drawing/2010/main" val="0"/>
                </a:ext>
              </a:extLst>
            </a:blip>
            <a:srcRect l="41554"/>
            <a:stretch>
              <a:fillRect/>
            </a:stretch>
          </p:blipFill>
          <p:spPr bwMode="auto">
            <a:xfrm rot="5400000">
              <a:off x="4662316" y="5380172"/>
              <a:ext cx="744265" cy="6307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sp>
        <p:nvSpPr>
          <p:cNvPr id="60419" name="TextBox 7"/>
          <p:cNvSpPr txBox="1">
            <a:spLocks noChangeArrowheads="1"/>
          </p:cNvSpPr>
          <p:nvPr/>
        </p:nvSpPr>
        <p:spPr bwMode="auto">
          <a:xfrm>
            <a:off x="7446963" y="2192338"/>
            <a:ext cx="1312862" cy="4619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r>
              <a:rPr lang="en-US" u="none"/>
              <a:t>dendrites</a:t>
            </a:r>
          </a:p>
        </p:txBody>
      </p:sp>
      <p:sp>
        <p:nvSpPr>
          <p:cNvPr id="60420" name="TextBox 8"/>
          <p:cNvSpPr txBox="1">
            <a:spLocks noChangeArrowheads="1"/>
          </p:cNvSpPr>
          <p:nvPr/>
        </p:nvSpPr>
        <p:spPr bwMode="auto">
          <a:xfrm>
            <a:off x="7569200" y="4657725"/>
            <a:ext cx="838200" cy="4619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r>
              <a:rPr lang="en-US" u="none"/>
              <a:t>soma</a:t>
            </a:r>
          </a:p>
        </p:txBody>
      </p:sp>
      <p:sp>
        <p:nvSpPr>
          <p:cNvPr id="60421" name="TextBox 9"/>
          <p:cNvSpPr txBox="1">
            <a:spLocks noChangeArrowheads="1"/>
          </p:cNvSpPr>
          <p:nvPr/>
        </p:nvSpPr>
        <p:spPr bwMode="auto">
          <a:xfrm>
            <a:off x="5883275" y="5594350"/>
            <a:ext cx="784225" cy="4603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r>
              <a:rPr lang="en-US" u="none"/>
              <a:t>axon</a:t>
            </a:r>
          </a:p>
        </p:txBody>
      </p:sp>
      <p:sp>
        <p:nvSpPr>
          <p:cNvPr id="60422" name="TextBox 1"/>
          <p:cNvSpPr txBox="1">
            <a:spLocks noChangeArrowheads="1"/>
          </p:cNvSpPr>
          <p:nvPr/>
        </p:nvSpPr>
        <p:spPr bwMode="auto">
          <a:xfrm>
            <a:off x="2133600" y="304800"/>
            <a:ext cx="5213350" cy="4619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r>
              <a:rPr lang="en-US" u="none">
                <a:latin typeface="Helvetica" charset="0"/>
                <a:cs typeface="Helvetica" charset="0"/>
              </a:rPr>
              <a:t>“Two layer” model of active dendrites</a:t>
            </a:r>
          </a:p>
        </p:txBody>
      </p:sp>
      <p:sp>
        <p:nvSpPr>
          <p:cNvPr id="60423" name="TextBox 10"/>
          <p:cNvSpPr txBox="1">
            <a:spLocks noChangeArrowheads="1"/>
          </p:cNvSpPr>
          <p:nvPr/>
        </p:nvSpPr>
        <p:spPr bwMode="auto">
          <a:xfrm>
            <a:off x="6980238" y="6172200"/>
            <a:ext cx="1741487" cy="4619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r>
              <a:rPr lang="en-US" u="none">
                <a:latin typeface="Helvetica" charset="0"/>
                <a:cs typeface="Helvetica" charset="0"/>
              </a:rPr>
              <a:t>Bartlett Mel</a:t>
            </a:r>
          </a:p>
        </p:txBody>
      </p:sp>
      <p:sp>
        <p:nvSpPr>
          <p:cNvPr id="2" name="TextBox 1"/>
          <p:cNvSpPr txBox="1"/>
          <p:nvPr/>
        </p:nvSpPr>
        <p:spPr>
          <a:xfrm>
            <a:off x="304800" y="6172200"/>
            <a:ext cx="3187178" cy="369332"/>
          </a:xfrm>
          <a:prstGeom prst="rect">
            <a:avLst/>
          </a:prstGeom>
          <a:noFill/>
        </p:spPr>
        <p:txBody>
          <a:bodyPr wrap="none" rtlCol="0">
            <a:spAutoFit/>
          </a:bodyPr>
          <a:lstStyle/>
          <a:p>
            <a:r>
              <a:rPr lang="en-US" sz="1800" u="none" dirty="0" err="1">
                <a:latin typeface="Arial"/>
                <a:cs typeface="Arial"/>
              </a:rPr>
              <a:t>Poirazi</a:t>
            </a:r>
            <a:r>
              <a:rPr lang="en-US" sz="1800" u="none" dirty="0">
                <a:latin typeface="Arial"/>
                <a:cs typeface="Arial"/>
              </a:rPr>
              <a:t>, Brannon &amp; Mel, 2003</a:t>
            </a:r>
          </a:p>
        </p:txBody>
      </p:sp>
    </p:spTree>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TextBox 3"/>
          <p:cNvSpPr txBox="1">
            <a:spLocks noChangeArrowheads="1"/>
          </p:cNvSpPr>
          <p:nvPr/>
        </p:nvSpPr>
        <p:spPr bwMode="auto">
          <a:xfrm>
            <a:off x="1828800" y="381000"/>
            <a:ext cx="5915025" cy="4619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r>
              <a:rPr lang="en-US">
                <a:latin typeface="Helvetica" charset="0"/>
                <a:cs typeface="Helvetica" charset="0"/>
              </a:rPr>
              <a:t>Sensitivity to multiple stimulus dimensions</a:t>
            </a:r>
          </a:p>
        </p:txBody>
      </p:sp>
      <p:pic>
        <p:nvPicPr>
          <p:cNvPr id="4" name="Picture 3">
            <a:extLst>
              <a:ext uri="{FF2B5EF4-FFF2-40B4-BE49-F238E27FC236}">
                <a16:creationId xmlns:a16="http://schemas.microsoft.com/office/drawing/2014/main" id="{C971A9CF-EE16-D446-9CA8-16AC8CBF5FC1}"/>
              </a:ext>
            </a:extLst>
          </p:cNvPr>
          <p:cNvPicPr>
            <a:picLocks noChangeAspect="1"/>
          </p:cNvPicPr>
          <p:nvPr/>
        </p:nvPicPr>
        <p:blipFill>
          <a:blip r:embed="rId2"/>
          <a:stretch>
            <a:fillRect/>
          </a:stretch>
        </p:blipFill>
        <p:spPr>
          <a:xfrm>
            <a:off x="2286000" y="1143000"/>
            <a:ext cx="4940300" cy="4533900"/>
          </a:xfrm>
          <a:prstGeom prst="rect">
            <a:avLst/>
          </a:prstGeom>
        </p:spPr>
      </p:pic>
      <p:sp>
        <p:nvSpPr>
          <p:cNvPr id="7" name="Text Box 1035">
            <a:extLst>
              <a:ext uri="{FF2B5EF4-FFF2-40B4-BE49-F238E27FC236}">
                <a16:creationId xmlns:a16="http://schemas.microsoft.com/office/drawing/2014/main" id="{865C07A4-C1CA-3145-841B-E596E754EC1D}"/>
              </a:ext>
            </a:extLst>
          </p:cNvPr>
          <p:cNvSpPr txBox="1">
            <a:spLocks noChangeArrowheads="1"/>
          </p:cNvSpPr>
          <p:nvPr/>
        </p:nvSpPr>
        <p:spPr bwMode="auto">
          <a:xfrm>
            <a:off x="5486400" y="5867400"/>
            <a:ext cx="2672526" cy="6463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pPr algn="l"/>
            <a:r>
              <a:rPr lang="en-US" sz="1800" u="none" dirty="0">
                <a:solidFill>
                  <a:srgbClr val="5A5A5A"/>
                </a:solidFill>
                <a:latin typeface="Arial" charset="0"/>
              </a:rPr>
              <a:t>All stimuli</a:t>
            </a:r>
            <a:endParaRPr lang="en-US" sz="1800" u="none" dirty="0">
              <a:latin typeface="Arial" charset="0"/>
            </a:endParaRPr>
          </a:p>
          <a:p>
            <a:pPr algn="l"/>
            <a:r>
              <a:rPr lang="en-US" sz="1800" u="none" dirty="0">
                <a:solidFill>
                  <a:srgbClr val="FF0000"/>
                </a:solidFill>
                <a:latin typeface="Arial" charset="0"/>
              </a:rPr>
              <a:t>Stimuli producing spikes</a:t>
            </a:r>
            <a:endParaRPr lang="en-US" sz="1800" u="none" dirty="0">
              <a:latin typeface="Arial" charset="0"/>
            </a:endParaRPr>
          </a:p>
        </p:txBody>
      </p:sp>
    </p:spTree>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TextBox 2"/>
          <p:cNvSpPr txBox="1">
            <a:spLocks noChangeArrowheads="1"/>
          </p:cNvSpPr>
          <p:nvPr/>
        </p:nvSpPr>
        <p:spPr bwMode="auto">
          <a:xfrm>
            <a:off x="2514600" y="304800"/>
            <a:ext cx="3914775" cy="4619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r>
              <a:rPr lang="en-US" dirty="0">
                <a:latin typeface="Helvetica" charset="0"/>
                <a:cs typeface="Helvetica" charset="0"/>
              </a:rPr>
              <a:t>Spike-triggered Covariance</a:t>
            </a:r>
          </a:p>
        </p:txBody>
      </p:sp>
      <p:sp>
        <p:nvSpPr>
          <p:cNvPr id="2" name="TextBox 1">
            <a:extLst>
              <a:ext uri="{FF2B5EF4-FFF2-40B4-BE49-F238E27FC236}">
                <a16:creationId xmlns:a16="http://schemas.microsoft.com/office/drawing/2014/main" id="{01533F87-E56F-F041-AD73-BBD31980C148}"/>
              </a:ext>
            </a:extLst>
          </p:cNvPr>
          <p:cNvSpPr txBox="1"/>
          <p:nvPr/>
        </p:nvSpPr>
        <p:spPr>
          <a:xfrm>
            <a:off x="1622917" y="2864376"/>
            <a:ext cx="5698140" cy="1200329"/>
          </a:xfrm>
          <a:prstGeom prst="rect">
            <a:avLst/>
          </a:prstGeom>
          <a:noFill/>
        </p:spPr>
        <p:txBody>
          <a:bodyPr wrap="square" rtlCol="0">
            <a:spAutoFit/>
          </a:bodyPr>
          <a:lstStyle/>
          <a:p>
            <a:r>
              <a:rPr lang="en-US" u="none" dirty="0">
                <a:latin typeface="Arial" panose="020B0604020202020204" pitchFamily="34" charset="0"/>
                <a:cs typeface="Arial" panose="020B0604020202020204" pitchFamily="34" charset="0"/>
              </a:rPr>
              <a:t>What are the stimulus directions where the spike triggered ensemble “differs” from the original stimulus distribution?</a:t>
            </a:r>
          </a:p>
        </p:txBody>
      </p:sp>
      <p:sp>
        <p:nvSpPr>
          <p:cNvPr id="4" name="TextBox 3">
            <a:extLst>
              <a:ext uri="{FF2B5EF4-FFF2-40B4-BE49-F238E27FC236}">
                <a16:creationId xmlns:a16="http://schemas.microsoft.com/office/drawing/2014/main" id="{D063E72E-95D9-6446-B593-C6743D1E4812}"/>
              </a:ext>
            </a:extLst>
          </p:cNvPr>
          <p:cNvSpPr txBox="1"/>
          <p:nvPr/>
        </p:nvSpPr>
        <p:spPr>
          <a:xfrm>
            <a:off x="738187" y="4969123"/>
            <a:ext cx="7467600" cy="1200329"/>
          </a:xfrm>
          <a:prstGeom prst="rect">
            <a:avLst/>
          </a:prstGeom>
          <a:noFill/>
        </p:spPr>
        <p:txBody>
          <a:bodyPr wrap="square" rtlCol="0">
            <a:spAutoFit/>
          </a:bodyPr>
          <a:lstStyle/>
          <a:p>
            <a:r>
              <a:rPr lang="en-US" u="none" dirty="0">
                <a:latin typeface="Arial" panose="020B0604020202020204" pitchFamily="34" charset="0"/>
                <a:cs typeface="Arial" panose="020B0604020202020204" pitchFamily="34" charset="0"/>
              </a:rPr>
              <a:t>What are the stimulus directions where the spike triggered ensemble </a:t>
            </a:r>
            <a:r>
              <a:rPr lang="en-US" i="1" u="none" dirty="0">
                <a:latin typeface="Arial" panose="020B0604020202020204" pitchFamily="34" charset="0"/>
                <a:cs typeface="Arial" panose="020B0604020202020204" pitchFamily="34" charset="0"/>
              </a:rPr>
              <a:t>has a different covariance </a:t>
            </a:r>
            <a:r>
              <a:rPr lang="en-US" u="none" dirty="0">
                <a:latin typeface="Arial" panose="020B0604020202020204" pitchFamily="34" charset="0"/>
                <a:cs typeface="Arial" panose="020B0604020202020204" pitchFamily="34" charset="0"/>
              </a:rPr>
              <a:t>from the original stimulus distribution?</a:t>
            </a:r>
          </a:p>
        </p:txBody>
      </p:sp>
      <p:sp>
        <p:nvSpPr>
          <p:cNvPr id="6" name="TextBox 5">
            <a:extLst>
              <a:ext uri="{FF2B5EF4-FFF2-40B4-BE49-F238E27FC236}">
                <a16:creationId xmlns:a16="http://schemas.microsoft.com/office/drawing/2014/main" id="{AB86854B-8B97-4F4F-ADA6-5A9965986FD2}"/>
              </a:ext>
            </a:extLst>
          </p:cNvPr>
          <p:cNvSpPr txBox="1"/>
          <p:nvPr/>
        </p:nvSpPr>
        <p:spPr>
          <a:xfrm>
            <a:off x="1622917" y="1115710"/>
            <a:ext cx="5698140" cy="830997"/>
          </a:xfrm>
          <a:prstGeom prst="rect">
            <a:avLst/>
          </a:prstGeom>
          <a:noFill/>
        </p:spPr>
        <p:txBody>
          <a:bodyPr wrap="square" rtlCol="0">
            <a:spAutoFit/>
          </a:bodyPr>
          <a:lstStyle/>
          <a:p>
            <a:r>
              <a:rPr lang="en-US" u="none" dirty="0">
                <a:latin typeface="Arial" panose="020B0604020202020204" pitchFamily="34" charset="0"/>
                <a:cs typeface="Arial" panose="020B0604020202020204" pitchFamily="34" charset="0"/>
              </a:rPr>
              <a:t>What are special directions in stimulus space that influence the response?</a:t>
            </a:r>
          </a:p>
        </p:txBody>
      </p:sp>
    </p:spTree>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Text Box 1026"/>
          <p:cNvSpPr txBox="1">
            <a:spLocks noChangeArrowheads="1"/>
          </p:cNvSpPr>
          <p:nvPr/>
        </p:nvSpPr>
        <p:spPr bwMode="auto">
          <a:xfrm>
            <a:off x="798513" y="265113"/>
            <a:ext cx="7578725" cy="4619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r>
              <a:rPr lang="en-US" u="none">
                <a:latin typeface="Arial" charset="0"/>
              </a:rPr>
              <a:t>Analyzing the spike-triggered stimulus ensemble</a:t>
            </a:r>
          </a:p>
        </p:txBody>
      </p:sp>
      <p:grpSp>
        <p:nvGrpSpPr>
          <p:cNvPr id="61442" name="Group 1042"/>
          <p:cNvGrpSpPr>
            <a:grpSpLocks/>
          </p:cNvGrpSpPr>
          <p:nvPr/>
        </p:nvGrpSpPr>
        <p:grpSpPr bwMode="auto">
          <a:xfrm>
            <a:off x="1143000" y="1447800"/>
            <a:ext cx="5370513" cy="4116388"/>
            <a:chOff x="233" y="480"/>
            <a:chExt cx="4945" cy="3787"/>
          </a:xfrm>
        </p:grpSpPr>
        <p:pic>
          <p:nvPicPr>
            <p:cNvPr id="61448" name="Picture 1027"/>
            <p:cNvPicPr>
              <a:picLocks noChangeAspect="1" noChangeArrowheads="1"/>
            </p:cNvPicPr>
            <p:nvPr/>
          </p:nvPicPr>
          <p:blipFill>
            <a:blip r:embed="rId3">
              <a:lum bright="-6000" contrast="36000"/>
              <a:extLst>
                <a:ext uri="{28A0092B-C50C-407E-A947-70E740481C1C}">
                  <a14:useLocalDpi xmlns:a14="http://schemas.microsoft.com/office/drawing/2010/main" val="0"/>
                </a:ext>
              </a:extLst>
            </a:blip>
            <a:srcRect l="6944"/>
            <a:stretch>
              <a:fillRect/>
            </a:stretch>
          </p:blipFill>
          <p:spPr bwMode="auto">
            <a:xfrm>
              <a:off x="1354" y="480"/>
              <a:ext cx="3640" cy="37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1449" name="Text Box 1028"/>
            <p:cNvSpPr txBox="1">
              <a:spLocks noChangeArrowheads="1"/>
            </p:cNvSpPr>
            <p:nvPr/>
          </p:nvSpPr>
          <p:spPr bwMode="auto">
            <a:xfrm>
              <a:off x="233" y="782"/>
              <a:ext cx="903" cy="47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r>
                <a:rPr lang="en-US" sz="1400" u="none">
                  <a:latin typeface="Helvetica" charset="0"/>
                </a:rPr>
                <a:t>Light intensity</a:t>
              </a:r>
              <a:endParaRPr lang="en-US" sz="1800" u="none">
                <a:latin typeface="Helvetica" charset="0"/>
              </a:endParaRPr>
            </a:p>
          </p:txBody>
        </p:sp>
        <p:sp>
          <p:nvSpPr>
            <p:cNvPr id="61450" name="Text Box 1029"/>
            <p:cNvSpPr txBox="1">
              <a:spLocks noChangeArrowheads="1"/>
            </p:cNvSpPr>
            <p:nvPr/>
          </p:nvSpPr>
          <p:spPr bwMode="auto">
            <a:xfrm>
              <a:off x="492" y="855"/>
              <a:ext cx="169" cy="42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endParaRPr lang="en-US" u="none"/>
            </a:p>
          </p:txBody>
        </p:sp>
        <p:sp>
          <p:nvSpPr>
            <p:cNvPr id="61451" name="Text Box 1030"/>
            <p:cNvSpPr txBox="1">
              <a:spLocks noChangeArrowheads="1"/>
            </p:cNvSpPr>
            <p:nvPr/>
          </p:nvSpPr>
          <p:spPr bwMode="auto">
            <a:xfrm>
              <a:off x="1177" y="611"/>
              <a:ext cx="241" cy="3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r>
                <a:rPr lang="en-US" sz="1600" u="none">
                  <a:latin typeface="Helvetica" charset="0"/>
                </a:rPr>
                <a:t>1</a:t>
              </a:r>
              <a:endParaRPr lang="en-US" sz="1800" u="none">
                <a:latin typeface="Helvetica" charset="0"/>
              </a:endParaRPr>
            </a:p>
          </p:txBody>
        </p:sp>
        <p:sp>
          <p:nvSpPr>
            <p:cNvPr id="61452" name="Text Box 1031"/>
            <p:cNvSpPr txBox="1">
              <a:spLocks noChangeArrowheads="1"/>
            </p:cNvSpPr>
            <p:nvPr/>
          </p:nvSpPr>
          <p:spPr bwMode="auto">
            <a:xfrm>
              <a:off x="1171" y="1369"/>
              <a:ext cx="242" cy="3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r>
                <a:rPr lang="en-US" sz="1600" u="none">
                  <a:latin typeface="Helvetica" charset="0"/>
                </a:rPr>
                <a:t>0</a:t>
              </a:r>
              <a:endParaRPr lang="en-US" sz="1800" u="none">
                <a:latin typeface="Helvetica" charset="0"/>
              </a:endParaRPr>
            </a:p>
          </p:txBody>
        </p:sp>
        <p:sp>
          <p:nvSpPr>
            <p:cNvPr id="61453" name="Rectangle 1032"/>
            <p:cNvSpPr>
              <a:spLocks noChangeArrowheads="1"/>
            </p:cNvSpPr>
            <p:nvPr/>
          </p:nvSpPr>
          <p:spPr bwMode="auto">
            <a:xfrm>
              <a:off x="2679" y="1720"/>
              <a:ext cx="624" cy="2220"/>
            </a:xfrm>
            <a:prstGeom prst="rect">
              <a:avLst/>
            </a:prstGeom>
            <a:solidFill>
              <a:schemeClr val="bg1"/>
            </a:solidFill>
            <a:ln w="9525">
              <a:solidFill>
                <a:schemeClr val="bg1"/>
              </a:solidFill>
              <a:miter lim="800000"/>
              <a:headEnd/>
              <a:tailEnd/>
            </a:ln>
          </p:spPr>
          <p:txBody>
            <a:bodyPr wrap="none" anchor="ctr"/>
            <a:lstStyle/>
            <a:p>
              <a:endParaRPr lang="en-US"/>
            </a:p>
          </p:txBody>
        </p:sp>
        <p:sp>
          <p:nvSpPr>
            <p:cNvPr id="61454" name="Rectangle 1033"/>
            <p:cNvSpPr>
              <a:spLocks noChangeArrowheads="1"/>
            </p:cNvSpPr>
            <p:nvPr/>
          </p:nvSpPr>
          <p:spPr bwMode="auto">
            <a:xfrm>
              <a:off x="2996" y="1516"/>
              <a:ext cx="1366" cy="944"/>
            </a:xfrm>
            <a:prstGeom prst="rect">
              <a:avLst/>
            </a:prstGeom>
            <a:solidFill>
              <a:schemeClr val="bg1"/>
            </a:solidFill>
            <a:ln w="9525">
              <a:solidFill>
                <a:schemeClr val="bg1"/>
              </a:solidFill>
              <a:miter lim="800000"/>
              <a:headEnd/>
              <a:tailEnd/>
            </a:ln>
          </p:spPr>
          <p:txBody>
            <a:bodyPr wrap="none" anchor="ctr"/>
            <a:lstStyle/>
            <a:p>
              <a:endParaRPr lang="en-US"/>
            </a:p>
          </p:txBody>
        </p:sp>
        <p:sp>
          <p:nvSpPr>
            <p:cNvPr id="61455" name="Line 1034"/>
            <p:cNvSpPr>
              <a:spLocks noChangeShapeType="1"/>
            </p:cNvSpPr>
            <p:nvPr/>
          </p:nvSpPr>
          <p:spPr bwMode="auto">
            <a:xfrm flipH="1">
              <a:off x="2620" y="1497"/>
              <a:ext cx="1157" cy="1561"/>
            </a:xfrm>
            <a:prstGeom prst="line">
              <a:avLst/>
            </a:prstGeom>
            <a:noFill/>
            <a:ln w="9525" cap="rnd">
              <a:solidFill>
                <a:schemeClr val="tx1"/>
              </a:solidFill>
              <a:prstDash val="sysDot"/>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61456" name="Line 1035"/>
            <p:cNvSpPr>
              <a:spLocks noChangeShapeType="1"/>
            </p:cNvSpPr>
            <p:nvPr/>
          </p:nvSpPr>
          <p:spPr bwMode="auto">
            <a:xfrm flipH="1">
              <a:off x="2632" y="1507"/>
              <a:ext cx="1643" cy="2325"/>
            </a:xfrm>
            <a:prstGeom prst="line">
              <a:avLst/>
            </a:prstGeom>
            <a:noFill/>
            <a:ln w="9525" cap="rnd">
              <a:solidFill>
                <a:schemeClr val="tx1"/>
              </a:solidFill>
              <a:prstDash val="sysDot"/>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61457" name="Line 1036"/>
            <p:cNvSpPr>
              <a:spLocks noChangeShapeType="1"/>
            </p:cNvSpPr>
            <p:nvPr/>
          </p:nvSpPr>
          <p:spPr bwMode="auto">
            <a:xfrm>
              <a:off x="3800" y="2640"/>
              <a:ext cx="840" cy="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61458" name="Line 1037"/>
            <p:cNvSpPr>
              <a:spLocks noChangeShapeType="1"/>
            </p:cNvSpPr>
            <p:nvPr/>
          </p:nvSpPr>
          <p:spPr bwMode="auto">
            <a:xfrm flipV="1">
              <a:off x="4632" y="2456"/>
              <a:ext cx="0" cy="664"/>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61459" name="Rectangle 1038"/>
            <p:cNvSpPr>
              <a:spLocks noChangeArrowheads="1"/>
            </p:cNvSpPr>
            <p:nvPr/>
          </p:nvSpPr>
          <p:spPr bwMode="auto">
            <a:xfrm>
              <a:off x="3636" y="3156"/>
              <a:ext cx="1542" cy="272"/>
            </a:xfrm>
            <a:prstGeom prst="rect">
              <a:avLst/>
            </a:prstGeom>
            <a:solidFill>
              <a:schemeClr val="bg1"/>
            </a:solidFill>
            <a:ln w="9525">
              <a:solidFill>
                <a:schemeClr val="bg1"/>
              </a:solidFill>
              <a:miter lim="800000"/>
              <a:headEnd/>
              <a:tailEnd/>
            </a:ln>
          </p:spPr>
          <p:txBody>
            <a:bodyPr wrap="none" anchor="ctr"/>
            <a:lstStyle/>
            <a:p>
              <a:endParaRPr lang="en-US" u="none"/>
            </a:p>
          </p:txBody>
        </p:sp>
        <p:sp>
          <p:nvSpPr>
            <p:cNvPr id="61460" name="Text Box 1040"/>
            <p:cNvSpPr txBox="1">
              <a:spLocks noChangeArrowheads="1"/>
            </p:cNvSpPr>
            <p:nvPr/>
          </p:nvSpPr>
          <p:spPr bwMode="auto">
            <a:xfrm>
              <a:off x="4498" y="3272"/>
              <a:ext cx="287" cy="3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r>
                <a:rPr lang="en-US" sz="1800" u="none">
                  <a:latin typeface="Arial" charset="0"/>
                </a:rPr>
                <a:t>0</a:t>
              </a:r>
            </a:p>
          </p:txBody>
        </p:sp>
        <p:pic>
          <p:nvPicPr>
            <p:cNvPr id="61461" name="Picture 1041"/>
            <p:cNvPicPr>
              <a:picLocks noChangeAspect="1" noChangeArrowheads="1"/>
            </p:cNvPicPr>
            <p:nvPr/>
          </p:nvPicPr>
          <p:blipFill>
            <a:blip r:embed="rId3">
              <a:lum bright="-6000" contrast="36000"/>
              <a:extLst>
                <a:ext uri="{28A0092B-C50C-407E-A947-70E740481C1C}">
                  <a14:useLocalDpi xmlns:a14="http://schemas.microsoft.com/office/drawing/2010/main" val="0"/>
                </a:ext>
              </a:extLst>
            </a:blip>
            <a:srcRect l="20647" r="59106" b="95842"/>
            <a:stretch>
              <a:fillRect/>
            </a:stretch>
          </p:blipFill>
          <p:spPr bwMode="auto">
            <a:xfrm>
              <a:off x="3755" y="3120"/>
              <a:ext cx="965" cy="19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sp>
        <p:nvSpPr>
          <p:cNvPr id="61443" name="Text Box 1044"/>
          <p:cNvSpPr txBox="1">
            <a:spLocks noChangeArrowheads="1"/>
          </p:cNvSpPr>
          <p:nvPr/>
        </p:nvSpPr>
        <p:spPr bwMode="auto">
          <a:xfrm>
            <a:off x="1835150" y="2386013"/>
            <a:ext cx="184150"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endParaRPr lang="en-US" u="none"/>
          </a:p>
        </p:txBody>
      </p:sp>
      <p:sp>
        <p:nvSpPr>
          <p:cNvPr id="61444" name="Text Box 1045"/>
          <p:cNvSpPr txBox="1">
            <a:spLocks noChangeArrowheads="1"/>
          </p:cNvSpPr>
          <p:nvPr/>
        </p:nvSpPr>
        <p:spPr bwMode="auto">
          <a:xfrm>
            <a:off x="1666875" y="2065338"/>
            <a:ext cx="184150"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endParaRPr lang="en-US" u="none"/>
          </a:p>
        </p:txBody>
      </p:sp>
      <p:pic>
        <p:nvPicPr>
          <p:cNvPr id="61445" name="Picture 105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99225" y="1519238"/>
            <a:ext cx="1435100" cy="1511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1446" name="Text Box 1052"/>
          <p:cNvSpPr txBox="1">
            <a:spLocks noChangeArrowheads="1"/>
          </p:cNvSpPr>
          <p:nvPr/>
        </p:nvSpPr>
        <p:spPr bwMode="auto">
          <a:xfrm>
            <a:off x="6092825" y="976313"/>
            <a:ext cx="2066925" cy="7016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r>
              <a:rPr lang="en-US" sz="2000" u="none">
                <a:latin typeface="Helvetica" charset="0"/>
              </a:rPr>
              <a:t>Gaussian distribution</a:t>
            </a:r>
          </a:p>
        </p:txBody>
      </p:sp>
      <p:sp>
        <p:nvSpPr>
          <p:cNvPr id="61447" name="TextBox 1"/>
          <p:cNvSpPr txBox="1">
            <a:spLocks noChangeArrowheads="1"/>
          </p:cNvSpPr>
          <p:nvPr/>
        </p:nvSpPr>
        <p:spPr bwMode="auto">
          <a:xfrm>
            <a:off x="6248400" y="3733800"/>
            <a:ext cx="762000" cy="4619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r>
              <a:rPr lang="en-US" u="none">
                <a:latin typeface="Helvetica" charset="0"/>
                <a:cs typeface="Helvetica" charset="0"/>
              </a:rPr>
              <a:t>STA</a:t>
            </a:r>
          </a:p>
        </p:txBody>
      </p:sp>
    </p:spTree>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rcRect l="4861" t="75117" r="1884" b="1341"/>
          <a:stretch>
            <a:fillRect/>
          </a:stretch>
        </p:blipFill>
        <p:spPr bwMode="auto">
          <a:xfrm>
            <a:off x="1905000" y="4267200"/>
            <a:ext cx="5969000" cy="18891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5538" name="TextBox 4"/>
          <p:cNvSpPr txBox="1">
            <a:spLocks noChangeArrowheads="1"/>
          </p:cNvSpPr>
          <p:nvPr/>
        </p:nvSpPr>
        <p:spPr bwMode="auto">
          <a:xfrm>
            <a:off x="6324600" y="6432550"/>
            <a:ext cx="2295525" cy="4000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r>
              <a:rPr lang="en-US" sz="2000" u="none">
                <a:latin typeface="Helvetica" charset="0"/>
                <a:cs typeface="Helvetica" charset="0"/>
              </a:rPr>
              <a:t>Fairhall et al, 2006</a:t>
            </a:r>
          </a:p>
        </p:txBody>
      </p:sp>
      <p:pic>
        <p:nvPicPr>
          <p:cNvPr id="65539" name="Picture 5"/>
          <p:cNvPicPr>
            <a:picLocks noChangeAspect="1"/>
          </p:cNvPicPr>
          <p:nvPr/>
        </p:nvPicPr>
        <p:blipFill>
          <a:blip r:embed="rId2">
            <a:extLst>
              <a:ext uri="{28A0092B-C50C-407E-A947-70E740481C1C}">
                <a14:useLocalDpi xmlns:a14="http://schemas.microsoft.com/office/drawing/2010/main" val="0"/>
              </a:ext>
            </a:extLst>
          </a:blip>
          <a:srcRect l="5208" t="28705" r="1538" b="29353"/>
          <a:stretch>
            <a:fillRect/>
          </a:stretch>
        </p:blipFill>
        <p:spPr bwMode="auto">
          <a:xfrm>
            <a:off x="1524000" y="457200"/>
            <a:ext cx="6400800" cy="36083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09" name="Picture 102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8900" y="1574800"/>
            <a:ext cx="3886200" cy="37068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76134" name="Picture 1030"/>
          <p:cNvPicPr>
            <a:picLocks noChangeAspect="1" noChangeArrowheads="1"/>
          </p:cNvPicPr>
          <p:nvPr/>
        </p:nvPicPr>
        <p:blipFill>
          <a:blip r:embed="rId4">
            <a:extLst>
              <a:ext uri="{28A0092B-C50C-407E-A947-70E740481C1C}">
                <a14:useLocalDpi xmlns:a14="http://schemas.microsoft.com/office/drawing/2010/main" val="0"/>
              </a:ext>
            </a:extLst>
          </a:blip>
          <a:srcRect l="32394" b="24280"/>
          <a:stretch>
            <a:fillRect/>
          </a:stretch>
        </p:blipFill>
        <p:spPr bwMode="auto">
          <a:xfrm>
            <a:off x="3881438" y="1587500"/>
            <a:ext cx="2627312" cy="27971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76137" name="Picture 1033"/>
          <p:cNvPicPr>
            <a:picLocks noChangeAspect="1" noChangeArrowheads="1"/>
          </p:cNvPicPr>
          <p:nvPr/>
        </p:nvPicPr>
        <p:blipFill>
          <a:blip r:embed="rId5">
            <a:extLst>
              <a:ext uri="{28A0092B-C50C-407E-A947-70E740481C1C}">
                <a14:useLocalDpi xmlns:a14="http://schemas.microsoft.com/office/drawing/2010/main" val="0"/>
              </a:ext>
            </a:extLst>
          </a:blip>
          <a:srcRect l="15523" b="20621"/>
          <a:stretch>
            <a:fillRect/>
          </a:stretch>
        </p:blipFill>
        <p:spPr bwMode="auto">
          <a:xfrm>
            <a:off x="3236913" y="1550988"/>
            <a:ext cx="3282950" cy="29638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7412" name="Text Box 1034"/>
          <p:cNvSpPr txBox="1">
            <a:spLocks noChangeArrowheads="1"/>
          </p:cNvSpPr>
          <p:nvPr/>
        </p:nvSpPr>
        <p:spPr bwMode="auto">
          <a:xfrm>
            <a:off x="1181100" y="422275"/>
            <a:ext cx="7442200" cy="8302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r>
              <a:rPr lang="en-US" u="none">
                <a:latin typeface="Arial" charset="0"/>
              </a:rPr>
              <a:t>Stimulus space: A geometrical representation of input</a:t>
            </a:r>
          </a:p>
          <a:p>
            <a:r>
              <a:rPr lang="en-US" u="none">
                <a:latin typeface="Arial" charset="0"/>
              </a:rPr>
              <a:t>Receptive field: a direction of sensitivity</a:t>
            </a:r>
          </a:p>
        </p:txBody>
      </p:sp>
      <p:sp>
        <p:nvSpPr>
          <p:cNvPr id="17413" name="Text Box 1035"/>
          <p:cNvSpPr txBox="1">
            <a:spLocks noChangeArrowheads="1"/>
          </p:cNvSpPr>
          <p:nvPr/>
        </p:nvSpPr>
        <p:spPr bwMode="auto">
          <a:xfrm>
            <a:off x="5010150" y="5534025"/>
            <a:ext cx="3881438" cy="9159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pPr algn="l"/>
            <a:r>
              <a:rPr lang="en-US" sz="1800" u="none">
                <a:solidFill>
                  <a:srgbClr val="5A5A5A"/>
                </a:solidFill>
                <a:latin typeface="Arial" charset="0"/>
              </a:rPr>
              <a:t>All stimuli</a:t>
            </a:r>
            <a:endParaRPr lang="en-US" sz="1800" u="none">
              <a:latin typeface="Arial" charset="0"/>
            </a:endParaRPr>
          </a:p>
          <a:p>
            <a:pPr algn="l"/>
            <a:r>
              <a:rPr lang="en-US" sz="1800" u="none">
                <a:solidFill>
                  <a:srgbClr val="FF0000"/>
                </a:solidFill>
                <a:latin typeface="Arial" charset="0"/>
              </a:rPr>
              <a:t>Stimuli producing spikes</a:t>
            </a:r>
            <a:endParaRPr lang="en-US" sz="1800" u="none">
              <a:latin typeface="Arial" charset="0"/>
            </a:endParaRPr>
          </a:p>
          <a:p>
            <a:pPr algn="l"/>
            <a:r>
              <a:rPr lang="en-US" sz="1800" u="none">
                <a:solidFill>
                  <a:srgbClr val="6765FF"/>
                </a:solidFill>
                <a:latin typeface="Arial" charset="0"/>
              </a:rPr>
              <a:t>Preferred direction in stimulus space</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17613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1761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561"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689100" y="0"/>
            <a:ext cx="5748338" cy="6858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1074692" y="2090214"/>
            <a:ext cx="1786808" cy="2752604"/>
            <a:chOff x="777874" y="1292225"/>
            <a:chExt cx="2304197" cy="3549650"/>
          </a:xfrm>
        </p:grpSpPr>
        <p:pic>
          <p:nvPicPr>
            <p:cNvPr id="2" name="Picture 1" descr="Screen Shot 2019-03-19 at 5.06.06 PM.png"/>
            <p:cNvPicPr>
              <a:picLocks noChangeAspect="1"/>
            </p:cNvPicPr>
            <p:nvPr/>
          </p:nvPicPr>
          <p:blipFill rotWithShape="1">
            <a:blip r:embed="rId2">
              <a:extLst>
                <a:ext uri="{28A0092B-C50C-407E-A947-70E740481C1C}">
                  <a14:useLocalDpi xmlns:a14="http://schemas.microsoft.com/office/drawing/2010/main" val="0"/>
                </a:ext>
              </a:extLst>
            </a:blip>
            <a:srcRect l="53419"/>
            <a:stretch/>
          </p:blipFill>
          <p:spPr>
            <a:xfrm>
              <a:off x="777874" y="1292225"/>
              <a:ext cx="2304197" cy="3549650"/>
            </a:xfrm>
            <a:prstGeom prst="rect">
              <a:avLst/>
            </a:prstGeom>
          </p:spPr>
        </p:pic>
        <p:sp>
          <p:nvSpPr>
            <p:cNvPr id="4" name="Freeform 3"/>
            <p:cNvSpPr/>
            <p:nvPr/>
          </p:nvSpPr>
          <p:spPr>
            <a:xfrm>
              <a:off x="2298700" y="2273300"/>
              <a:ext cx="719526" cy="730250"/>
            </a:xfrm>
            <a:custGeom>
              <a:avLst/>
              <a:gdLst>
                <a:gd name="connsiteX0" fmla="*/ 654050 w 719526"/>
                <a:gd name="connsiteY0" fmla="*/ 25400 h 730250"/>
                <a:gd name="connsiteX1" fmla="*/ 660400 w 719526"/>
                <a:gd name="connsiteY1" fmla="*/ 520700 h 730250"/>
                <a:gd name="connsiteX2" fmla="*/ 654050 w 719526"/>
                <a:gd name="connsiteY2" fmla="*/ 609600 h 730250"/>
                <a:gd name="connsiteX3" fmla="*/ 647700 w 719526"/>
                <a:gd name="connsiteY3" fmla="*/ 628650 h 730250"/>
                <a:gd name="connsiteX4" fmla="*/ 622300 w 719526"/>
                <a:gd name="connsiteY4" fmla="*/ 641350 h 730250"/>
                <a:gd name="connsiteX5" fmla="*/ 603250 w 719526"/>
                <a:gd name="connsiteY5" fmla="*/ 654050 h 730250"/>
                <a:gd name="connsiteX6" fmla="*/ 565150 w 719526"/>
                <a:gd name="connsiteY6" fmla="*/ 666750 h 730250"/>
                <a:gd name="connsiteX7" fmla="*/ 546100 w 719526"/>
                <a:gd name="connsiteY7" fmla="*/ 673100 h 730250"/>
                <a:gd name="connsiteX8" fmla="*/ 501650 w 719526"/>
                <a:gd name="connsiteY8" fmla="*/ 679450 h 730250"/>
                <a:gd name="connsiteX9" fmla="*/ 457200 w 719526"/>
                <a:gd name="connsiteY9" fmla="*/ 692150 h 730250"/>
                <a:gd name="connsiteX10" fmla="*/ 393700 w 719526"/>
                <a:gd name="connsiteY10" fmla="*/ 704850 h 730250"/>
                <a:gd name="connsiteX11" fmla="*/ 311150 w 719526"/>
                <a:gd name="connsiteY11" fmla="*/ 717550 h 730250"/>
                <a:gd name="connsiteX12" fmla="*/ 222250 w 719526"/>
                <a:gd name="connsiteY12" fmla="*/ 730250 h 730250"/>
                <a:gd name="connsiteX13" fmla="*/ 107950 w 719526"/>
                <a:gd name="connsiteY13" fmla="*/ 723900 h 730250"/>
                <a:gd name="connsiteX14" fmla="*/ 88900 w 719526"/>
                <a:gd name="connsiteY14" fmla="*/ 717550 h 730250"/>
                <a:gd name="connsiteX15" fmla="*/ 76200 w 719526"/>
                <a:gd name="connsiteY15" fmla="*/ 698500 h 730250"/>
                <a:gd name="connsiteX16" fmla="*/ 57150 w 719526"/>
                <a:gd name="connsiteY16" fmla="*/ 685800 h 730250"/>
                <a:gd name="connsiteX17" fmla="*/ 50800 w 719526"/>
                <a:gd name="connsiteY17" fmla="*/ 666750 h 730250"/>
                <a:gd name="connsiteX18" fmla="*/ 25400 w 719526"/>
                <a:gd name="connsiteY18" fmla="*/ 628650 h 730250"/>
                <a:gd name="connsiteX19" fmla="*/ 12700 w 719526"/>
                <a:gd name="connsiteY19" fmla="*/ 590550 h 730250"/>
                <a:gd name="connsiteX20" fmla="*/ 6350 w 719526"/>
                <a:gd name="connsiteY20" fmla="*/ 571500 h 730250"/>
                <a:gd name="connsiteX21" fmla="*/ 0 w 719526"/>
                <a:gd name="connsiteY21" fmla="*/ 552450 h 730250"/>
                <a:gd name="connsiteX22" fmla="*/ 6350 w 719526"/>
                <a:gd name="connsiteY22" fmla="*/ 476250 h 730250"/>
                <a:gd name="connsiteX23" fmla="*/ 12700 w 719526"/>
                <a:gd name="connsiteY23" fmla="*/ 444500 h 730250"/>
                <a:gd name="connsiteX24" fmla="*/ 19050 w 719526"/>
                <a:gd name="connsiteY24" fmla="*/ 355600 h 730250"/>
                <a:gd name="connsiteX25" fmla="*/ 25400 w 719526"/>
                <a:gd name="connsiteY25" fmla="*/ 336550 h 730250"/>
                <a:gd name="connsiteX26" fmla="*/ 44450 w 719526"/>
                <a:gd name="connsiteY26" fmla="*/ 323850 h 730250"/>
                <a:gd name="connsiteX27" fmla="*/ 57150 w 719526"/>
                <a:gd name="connsiteY27" fmla="*/ 298450 h 730250"/>
                <a:gd name="connsiteX28" fmla="*/ 76200 w 719526"/>
                <a:gd name="connsiteY28" fmla="*/ 285750 h 730250"/>
                <a:gd name="connsiteX29" fmla="*/ 114300 w 719526"/>
                <a:gd name="connsiteY29" fmla="*/ 247650 h 730250"/>
                <a:gd name="connsiteX30" fmla="*/ 146050 w 719526"/>
                <a:gd name="connsiteY30" fmla="*/ 209550 h 730250"/>
                <a:gd name="connsiteX31" fmla="*/ 165100 w 719526"/>
                <a:gd name="connsiteY31" fmla="*/ 184150 h 730250"/>
                <a:gd name="connsiteX32" fmla="*/ 177800 w 719526"/>
                <a:gd name="connsiteY32" fmla="*/ 165100 h 730250"/>
                <a:gd name="connsiteX33" fmla="*/ 196850 w 719526"/>
                <a:gd name="connsiteY33" fmla="*/ 146050 h 730250"/>
                <a:gd name="connsiteX34" fmla="*/ 222250 w 719526"/>
                <a:gd name="connsiteY34" fmla="*/ 107950 h 730250"/>
                <a:gd name="connsiteX35" fmla="*/ 279400 w 719526"/>
                <a:gd name="connsiteY35" fmla="*/ 57150 h 730250"/>
                <a:gd name="connsiteX36" fmla="*/ 298450 w 719526"/>
                <a:gd name="connsiteY36" fmla="*/ 50800 h 730250"/>
                <a:gd name="connsiteX37" fmla="*/ 317500 w 719526"/>
                <a:gd name="connsiteY37" fmla="*/ 38100 h 730250"/>
                <a:gd name="connsiteX38" fmla="*/ 355600 w 719526"/>
                <a:gd name="connsiteY38" fmla="*/ 25400 h 730250"/>
                <a:gd name="connsiteX39" fmla="*/ 374650 w 719526"/>
                <a:gd name="connsiteY39" fmla="*/ 19050 h 730250"/>
                <a:gd name="connsiteX40" fmla="*/ 393700 w 719526"/>
                <a:gd name="connsiteY40" fmla="*/ 12700 h 730250"/>
                <a:gd name="connsiteX41" fmla="*/ 457200 w 719526"/>
                <a:gd name="connsiteY41" fmla="*/ 0 h 730250"/>
                <a:gd name="connsiteX42" fmla="*/ 711200 w 719526"/>
                <a:gd name="connsiteY42" fmla="*/ 6350 h 730250"/>
                <a:gd name="connsiteX43" fmla="*/ 717550 w 719526"/>
                <a:gd name="connsiteY43" fmla="*/ 25400 h 730250"/>
                <a:gd name="connsiteX44" fmla="*/ 679450 w 719526"/>
                <a:gd name="connsiteY44" fmla="*/ 38100 h 730250"/>
                <a:gd name="connsiteX45" fmla="*/ 654050 w 719526"/>
                <a:gd name="connsiteY45" fmla="*/ 25400 h 730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719526" h="730250">
                  <a:moveTo>
                    <a:pt x="654050" y="25400"/>
                  </a:moveTo>
                  <a:cubicBezTo>
                    <a:pt x="656167" y="190500"/>
                    <a:pt x="660400" y="355586"/>
                    <a:pt x="660400" y="520700"/>
                  </a:cubicBezTo>
                  <a:cubicBezTo>
                    <a:pt x="660400" y="550409"/>
                    <a:pt x="657521" y="580095"/>
                    <a:pt x="654050" y="609600"/>
                  </a:cubicBezTo>
                  <a:cubicBezTo>
                    <a:pt x="653268" y="616248"/>
                    <a:pt x="652433" y="623917"/>
                    <a:pt x="647700" y="628650"/>
                  </a:cubicBezTo>
                  <a:cubicBezTo>
                    <a:pt x="641007" y="635343"/>
                    <a:pt x="630519" y="636654"/>
                    <a:pt x="622300" y="641350"/>
                  </a:cubicBezTo>
                  <a:cubicBezTo>
                    <a:pt x="615674" y="645136"/>
                    <a:pt x="610224" y="650950"/>
                    <a:pt x="603250" y="654050"/>
                  </a:cubicBezTo>
                  <a:cubicBezTo>
                    <a:pt x="591017" y="659487"/>
                    <a:pt x="577850" y="662517"/>
                    <a:pt x="565150" y="666750"/>
                  </a:cubicBezTo>
                  <a:cubicBezTo>
                    <a:pt x="558800" y="668867"/>
                    <a:pt x="552726" y="672153"/>
                    <a:pt x="546100" y="673100"/>
                  </a:cubicBezTo>
                  <a:lnTo>
                    <a:pt x="501650" y="679450"/>
                  </a:lnTo>
                  <a:cubicBezTo>
                    <a:pt x="481659" y="686114"/>
                    <a:pt x="479526" y="687366"/>
                    <a:pt x="457200" y="692150"/>
                  </a:cubicBezTo>
                  <a:cubicBezTo>
                    <a:pt x="436093" y="696673"/>
                    <a:pt x="414641" y="699615"/>
                    <a:pt x="393700" y="704850"/>
                  </a:cubicBezTo>
                  <a:cubicBezTo>
                    <a:pt x="349705" y="715849"/>
                    <a:pt x="376974" y="710236"/>
                    <a:pt x="311150" y="717550"/>
                  </a:cubicBezTo>
                  <a:cubicBezTo>
                    <a:pt x="276959" y="726098"/>
                    <a:pt x="265560" y="730250"/>
                    <a:pt x="222250" y="730250"/>
                  </a:cubicBezTo>
                  <a:cubicBezTo>
                    <a:pt x="184091" y="730250"/>
                    <a:pt x="146050" y="726017"/>
                    <a:pt x="107950" y="723900"/>
                  </a:cubicBezTo>
                  <a:cubicBezTo>
                    <a:pt x="101600" y="721783"/>
                    <a:pt x="94127" y="721731"/>
                    <a:pt x="88900" y="717550"/>
                  </a:cubicBezTo>
                  <a:cubicBezTo>
                    <a:pt x="82941" y="712782"/>
                    <a:pt x="81596" y="703896"/>
                    <a:pt x="76200" y="698500"/>
                  </a:cubicBezTo>
                  <a:cubicBezTo>
                    <a:pt x="70804" y="693104"/>
                    <a:pt x="63500" y="690033"/>
                    <a:pt x="57150" y="685800"/>
                  </a:cubicBezTo>
                  <a:cubicBezTo>
                    <a:pt x="55033" y="679450"/>
                    <a:pt x="54051" y="672601"/>
                    <a:pt x="50800" y="666750"/>
                  </a:cubicBezTo>
                  <a:cubicBezTo>
                    <a:pt x="43387" y="653407"/>
                    <a:pt x="30227" y="643130"/>
                    <a:pt x="25400" y="628650"/>
                  </a:cubicBezTo>
                  <a:lnTo>
                    <a:pt x="12700" y="590550"/>
                  </a:lnTo>
                  <a:lnTo>
                    <a:pt x="6350" y="571500"/>
                  </a:lnTo>
                  <a:lnTo>
                    <a:pt x="0" y="552450"/>
                  </a:lnTo>
                  <a:cubicBezTo>
                    <a:pt x="2117" y="527050"/>
                    <a:pt x="3372" y="501563"/>
                    <a:pt x="6350" y="476250"/>
                  </a:cubicBezTo>
                  <a:cubicBezTo>
                    <a:pt x="7611" y="465531"/>
                    <a:pt x="11570" y="455234"/>
                    <a:pt x="12700" y="444500"/>
                  </a:cubicBezTo>
                  <a:cubicBezTo>
                    <a:pt x="15810" y="414954"/>
                    <a:pt x="15579" y="385105"/>
                    <a:pt x="19050" y="355600"/>
                  </a:cubicBezTo>
                  <a:cubicBezTo>
                    <a:pt x="19832" y="348952"/>
                    <a:pt x="21219" y="341777"/>
                    <a:pt x="25400" y="336550"/>
                  </a:cubicBezTo>
                  <a:cubicBezTo>
                    <a:pt x="30168" y="330591"/>
                    <a:pt x="38100" y="328083"/>
                    <a:pt x="44450" y="323850"/>
                  </a:cubicBezTo>
                  <a:cubicBezTo>
                    <a:pt x="48683" y="315383"/>
                    <a:pt x="51090" y="305722"/>
                    <a:pt x="57150" y="298450"/>
                  </a:cubicBezTo>
                  <a:cubicBezTo>
                    <a:pt x="62036" y="292587"/>
                    <a:pt x="70496" y="290820"/>
                    <a:pt x="76200" y="285750"/>
                  </a:cubicBezTo>
                  <a:cubicBezTo>
                    <a:pt x="89624" y="273818"/>
                    <a:pt x="104337" y="262594"/>
                    <a:pt x="114300" y="247650"/>
                  </a:cubicBezTo>
                  <a:cubicBezTo>
                    <a:pt x="142369" y="205546"/>
                    <a:pt x="109380" y="252331"/>
                    <a:pt x="146050" y="209550"/>
                  </a:cubicBezTo>
                  <a:cubicBezTo>
                    <a:pt x="152938" y="201515"/>
                    <a:pt x="158949" y="192762"/>
                    <a:pt x="165100" y="184150"/>
                  </a:cubicBezTo>
                  <a:cubicBezTo>
                    <a:pt x="169536" y="177940"/>
                    <a:pt x="172914" y="170963"/>
                    <a:pt x="177800" y="165100"/>
                  </a:cubicBezTo>
                  <a:cubicBezTo>
                    <a:pt x="183549" y="158201"/>
                    <a:pt x="191337" y="153139"/>
                    <a:pt x="196850" y="146050"/>
                  </a:cubicBezTo>
                  <a:cubicBezTo>
                    <a:pt x="206221" y="134002"/>
                    <a:pt x="211457" y="118743"/>
                    <a:pt x="222250" y="107950"/>
                  </a:cubicBezTo>
                  <a:cubicBezTo>
                    <a:pt x="239079" y="91121"/>
                    <a:pt x="256737" y="68481"/>
                    <a:pt x="279400" y="57150"/>
                  </a:cubicBezTo>
                  <a:cubicBezTo>
                    <a:pt x="285387" y="54157"/>
                    <a:pt x="292463" y="53793"/>
                    <a:pt x="298450" y="50800"/>
                  </a:cubicBezTo>
                  <a:cubicBezTo>
                    <a:pt x="305276" y="47387"/>
                    <a:pt x="310526" y="41200"/>
                    <a:pt x="317500" y="38100"/>
                  </a:cubicBezTo>
                  <a:cubicBezTo>
                    <a:pt x="329733" y="32663"/>
                    <a:pt x="342900" y="29633"/>
                    <a:pt x="355600" y="25400"/>
                  </a:cubicBezTo>
                  <a:lnTo>
                    <a:pt x="374650" y="19050"/>
                  </a:lnTo>
                  <a:cubicBezTo>
                    <a:pt x="381000" y="16933"/>
                    <a:pt x="387136" y="14013"/>
                    <a:pt x="393700" y="12700"/>
                  </a:cubicBezTo>
                  <a:lnTo>
                    <a:pt x="457200" y="0"/>
                  </a:lnTo>
                  <a:cubicBezTo>
                    <a:pt x="541867" y="2117"/>
                    <a:pt x="626907" y="-1874"/>
                    <a:pt x="711200" y="6350"/>
                  </a:cubicBezTo>
                  <a:cubicBezTo>
                    <a:pt x="717862" y="7000"/>
                    <a:pt x="722283" y="20667"/>
                    <a:pt x="717550" y="25400"/>
                  </a:cubicBezTo>
                  <a:cubicBezTo>
                    <a:pt x="708084" y="34866"/>
                    <a:pt x="688916" y="28634"/>
                    <a:pt x="679450" y="38100"/>
                  </a:cubicBezTo>
                  <a:lnTo>
                    <a:pt x="654050" y="25400"/>
                  </a:lnTo>
                  <a:close/>
                </a:path>
              </a:pathLst>
            </a:cu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p:cNvSpPr/>
            <p:nvPr/>
          </p:nvSpPr>
          <p:spPr>
            <a:xfrm>
              <a:off x="1778000" y="4191000"/>
              <a:ext cx="1060450" cy="33020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7" name="TextBox 6"/>
          <p:cNvSpPr txBox="1"/>
          <p:nvPr/>
        </p:nvSpPr>
        <p:spPr>
          <a:xfrm>
            <a:off x="294753" y="2300517"/>
            <a:ext cx="736500" cy="369332"/>
          </a:xfrm>
          <a:prstGeom prst="rect">
            <a:avLst/>
          </a:prstGeom>
          <a:noFill/>
        </p:spPr>
        <p:txBody>
          <a:bodyPr wrap="none" rtlCol="0">
            <a:spAutoFit/>
          </a:bodyPr>
          <a:lstStyle/>
          <a:p>
            <a:r>
              <a:rPr lang="en-US" sz="1800" u="none" dirty="0">
                <a:latin typeface="Arial"/>
                <a:cs typeface="Arial"/>
              </a:rPr>
              <a:t>Cone</a:t>
            </a:r>
          </a:p>
        </p:txBody>
      </p:sp>
      <p:sp>
        <p:nvSpPr>
          <p:cNvPr id="8" name="TextBox 7"/>
          <p:cNvSpPr txBox="1"/>
          <p:nvPr/>
        </p:nvSpPr>
        <p:spPr>
          <a:xfrm>
            <a:off x="-20443" y="3004851"/>
            <a:ext cx="1313693" cy="369332"/>
          </a:xfrm>
          <a:prstGeom prst="rect">
            <a:avLst/>
          </a:prstGeom>
          <a:noFill/>
        </p:spPr>
        <p:txBody>
          <a:bodyPr wrap="none" rtlCol="0">
            <a:spAutoFit/>
          </a:bodyPr>
          <a:lstStyle/>
          <a:p>
            <a:pPr algn="ctr"/>
            <a:r>
              <a:rPr lang="en-US" sz="1800" u="none" dirty="0">
                <a:latin typeface="Arial"/>
                <a:cs typeface="Arial"/>
              </a:rPr>
              <a:t>Bipolar cell</a:t>
            </a:r>
          </a:p>
        </p:txBody>
      </p:sp>
      <p:sp>
        <p:nvSpPr>
          <p:cNvPr id="9" name="TextBox 8"/>
          <p:cNvSpPr txBox="1"/>
          <p:nvPr/>
        </p:nvSpPr>
        <p:spPr>
          <a:xfrm>
            <a:off x="4289" y="4516546"/>
            <a:ext cx="1519166" cy="369332"/>
          </a:xfrm>
          <a:prstGeom prst="rect">
            <a:avLst/>
          </a:prstGeom>
          <a:noFill/>
        </p:spPr>
        <p:txBody>
          <a:bodyPr wrap="none" rtlCol="0">
            <a:spAutoFit/>
          </a:bodyPr>
          <a:lstStyle/>
          <a:p>
            <a:pPr algn="ctr"/>
            <a:r>
              <a:rPr lang="en-US" sz="1800" u="none" dirty="0">
                <a:latin typeface="Arial"/>
                <a:cs typeface="Arial"/>
              </a:rPr>
              <a:t>Ganglion cell</a:t>
            </a:r>
          </a:p>
        </p:txBody>
      </p:sp>
      <p:grpSp>
        <p:nvGrpSpPr>
          <p:cNvPr id="58" name="Group 57"/>
          <p:cNvGrpSpPr/>
          <p:nvPr/>
        </p:nvGrpSpPr>
        <p:grpSpPr>
          <a:xfrm>
            <a:off x="3708398" y="3595132"/>
            <a:ext cx="749300" cy="1958287"/>
            <a:chOff x="3708398" y="3595132"/>
            <a:chExt cx="749300" cy="1958287"/>
          </a:xfrm>
        </p:grpSpPr>
        <p:cxnSp>
          <p:nvCxnSpPr>
            <p:cNvPr id="30" name="Straight Arrow Connector 29"/>
            <p:cNvCxnSpPr>
              <a:stCxn id="28" idx="4"/>
            </p:cNvCxnSpPr>
            <p:nvPr/>
          </p:nvCxnSpPr>
          <p:spPr>
            <a:xfrm>
              <a:off x="4076698" y="3595132"/>
              <a:ext cx="0" cy="1958287"/>
            </a:xfrm>
            <a:prstGeom prst="straightConnector1">
              <a:avLst/>
            </a:prstGeom>
            <a:ln>
              <a:solidFill>
                <a:srgbClr val="4472C4"/>
              </a:solidFill>
              <a:tailEnd type="arrow"/>
            </a:ln>
          </p:spPr>
          <p:style>
            <a:lnRef idx="2">
              <a:schemeClr val="accent1"/>
            </a:lnRef>
            <a:fillRef idx="0">
              <a:schemeClr val="accent1"/>
            </a:fillRef>
            <a:effectRef idx="1">
              <a:schemeClr val="accent1"/>
            </a:effectRef>
            <a:fontRef idx="minor">
              <a:schemeClr val="tx1"/>
            </a:fontRef>
          </p:style>
        </p:cxnSp>
        <p:sp>
          <p:nvSpPr>
            <p:cNvPr id="32" name="Rectangle 31"/>
            <p:cNvSpPr/>
            <p:nvPr/>
          </p:nvSpPr>
          <p:spPr>
            <a:xfrm>
              <a:off x="3708398" y="3891775"/>
              <a:ext cx="749300" cy="819925"/>
            </a:xfrm>
            <a:prstGeom prst="rect">
              <a:avLst/>
            </a:prstGeom>
            <a:solidFill>
              <a:srgbClr val="FFFFFF"/>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8" name="Group 37"/>
            <p:cNvGrpSpPr/>
            <p:nvPr/>
          </p:nvGrpSpPr>
          <p:grpSpPr>
            <a:xfrm>
              <a:off x="3785518" y="4113289"/>
              <a:ext cx="609600" cy="338972"/>
              <a:chOff x="5753100" y="4159129"/>
              <a:chExt cx="609600" cy="338972"/>
            </a:xfrm>
          </p:grpSpPr>
          <p:cxnSp>
            <p:nvCxnSpPr>
              <p:cNvPr id="34" name="Straight Connector 33"/>
              <p:cNvCxnSpPr/>
              <p:nvPr/>
            </p:nvCxnSpPr>
            <p:spPr>
              <a:xfrm>
                <a:off x="5753100" y="4498101"/>
                <a:ext cx="4064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flipV="1">
                <a:off x="6146800" y="4159129"/>
                <a:ext cx="215900" cy="326272"/>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grpSp>
      </p:grpSp>
      <p:grpSp>
        <p:nvGrpSpPr>
          <p:cNvPr id="59" name="Group 58"/>
          <p:cNvGrpSpPr/>
          <p:nvPr/>
        </p:nvGrpSpPr>
        <p:grpSpPr>
          <a:xfrm>
            <a:off x="5552629" y="1910597"/>
            <a:ext cx="1498600" cy="3561183"/>
            <a:chOff x="5552629" y="1910597"/>
            <a:chExt cx="1498600" cy="3561183"/>
          </a:xfrm>
        </p:grpSpPr>
        <p:pic>
          <p:nvPicPr>
            <p:cNvPr id="15" name="Picture 14" descr="Screen Shot 2019-03-19 at 5.40.49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16" name="Rectangle 15"/>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9" name="Straight Arrow Connector 38"/>
            <p:cNvCxnSpPr/>
            <p:nvPr/>
          </p:nvCxnSpPr>
          <p:spPr>
            <a:xfrm>
              <a:off x="6326409" y="3513493"/>
              <a:ext cx="0" cy="1958287"/>
            </a:xfrm>
            <a:prstGeom prst="straightConnector1">
              <a:avLst/>
            </a:prstGeom>
            <a:ln>
              <a:solidFill>
                <a:srgbClr val="4472C4"/>
              </a:solidFill>
              <a:tailEnd type="arrow"/>
            </a:ln>
          </p:spPr>
          <p:style>
            <a:lnRef idx="2">
              <a:schemeClr val="accent1"/>
            </a:lnRef>
            <a:fillRef idx="0">
              <a:schemeClr val="accent1"/>
            </a:fillRef>
            <a:effectRef idx="1">
              <a:schemeClr val="accent1"/>
            </a:effectRef>
            <a:fontRef idx="minor">
              <a:schemeClr val="tx1"/>
            </a:fontRef>
          </p:style>
        </p:cxnSp>
        <p:sp>
          <p:nvSpPr>
            <p:cNvPr id="40" name="Rectangle 39"/>
            <p:cNvSpPr/>
            <p:nvPr/>
          </p:nvSpPr>
          <p:spPr>
            <a:xfrm>
              <a:off x="5958109" y="3810136"/>
              <a:ext cx="749300" cy="819925"/>
            </a:xfrm>
            <a:prstGeom prst="rect">
              <a:avLst/>
            </a:prstGeom>
            <a:solidFill>
              <a:srgbClr val="FFFFFF"/>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1" name="Group 40"/>
            <p:cNvGrpSpPr/>
            <p:nvPr/>
          </p:nvGrpSpPr>
          <p:grpSpPr>
            <a:xfrm>
              <a:off x="6035229" y="4031650"/>
              <a:ext cx="609600" cy="338972"/>
              <a:chOff x="5753100" y="4159129"/>
              <a:chExt cx="609600" cy="338972"/>
            </a:xfrm>
          </p:grpSpPr>
          <p:cxnSp>
            <p:nvCxnSpPr>
              <p:cNvPr id="42" name="Straight Connector 41"/>
              <p:cNvCxnSpPr/>
              <p:nvPr/>
            </p:nvCxnSpPr>
            <p:spPr>
              <a:xfrm>
                <a:off x="5753100" y="4498101"/>
                <a:ext cx="4064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p:nvCxnSpPr>
            <p:spPr>
              <a:xfrm flipV="1">
                <a:off x="6146800" y="4159129"/>
                <a:ext cx="215900" cy="326272"/>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grpSp>
      </p:grpSp>
      <p:grpSp>
        <p:nvGrpSpPr>
          <p:cNvPr id="57" name="Group 56"/>
          <p:cNvGrpSpPr/>
          <p:nvPr/>
        </p:nvGrpSpPr>
        <p:grpSpPr>
          <a:xfrm>
            <a:off x="3048000" y="1828800"/>
            <a:ext cx="2095498" cy="1766332"/>
            <a:chOff x="3048000" y="1828800"/>
            <a:chExt cx="2095498" cy="1766332"/>
          </a:xfrm>
        </p:grpSpPr>
        <p:sp>
          <p:nvSpPr>
            <p:cNvPr id="17" name="Oval 16"/>
            <p:cNvSpPr/>
            <p:nvPr/>
          </p:nvSpPr>
          <p:spPr>
            <a:xfrm>
              <a:off x="3048000" y="1828800"/>
              <a:ext cx="457200" cy="457200"/>
            </a:xfrm>
            <a:prstGeom prst="ellipse">
              <a:avLst/>
            </a:prstGeom>
            <a:solidFill>
              <a:schemeClr val="accent6">
                <a:lumMod val="40000"/>
                <a:lumOff val="60000"/>
              </a:schemeClr>
            </a:solidFill>
            <a:ln>
              <a:solidFill>
                <a:srgbClr val="4472C4"/>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3848098" y="1828800"/>
              <a:ext cx="457200" cy="457200"/>
            </a:xfrm>
            <a:prstGeom prst="ellipse">
              <a:avLst/>
            </a:prstGeom>
            <a:solidFill>
              <a:schemeClr val="accent6">
                <a:lumMod val="40000"/>
                <a:lumOff val="60000"/>
              </a:schemeClr>
            </a:solidFill>
            <a:ln>
              <a:solidFill>
                <a:srgbClr val="4472C4"/>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1" name="Straight Arrow Connector 20"/>
            <p:cNvCxnSpPr/>
            <p:nvPr/>
          </p:nvCxnSpPr>
          <p:spPr>
            <a:xfrm>
              <a:off x="3365498" y="2256641"/>
              <a:ext cx="482600" cy="871078"/>
            </a:xfrm>
            <a:prstGeom prst="straightConnector1">
              <a:avLst/>
            </a:prstGeom>
            <a:ln>
              <a:solidFill>
                <a:srgbClr val="4472C4"/>
              </a:solidFill>
              <a:tailEnd type="arrow"/>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a:off x="4076698" y="2256641"/>
              <a:ext cx="0" cy="815916"/>
            </a:xfrm>
            <a:prstGeom prst="straightConnector1">
              <a:avLst/>
            </a:prstGeom>
            <a:ln>
              <a:solidFill>
                <a:srgbClr val="4472C4"/>
              </a:solidFill>
              <a:tailEnd type="arrow"/>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flipH="1">
              <a:off x="4305298" y="2188620"/>
              <a:ext cx="596900" cy="883937"/>
            </a:xfrm>
            <a:prstGeom prst="straightConnector1">
              <a:avLst/>
            </a:prstGeom>
            <a:ln>
              <a:solidFill>
                <a:srgbClr val="4472C4"/>
              </a:solidFill>
              <a:tailEnd type="arrow"/>
            </a:ln>
          </p:spPr>
          <p:style>
            <a:lnRef idx="2">
              <a:schemeClr val="accent1"/>
            </a:lnRef>
            <a:fillRef idx="0">
              <a:schemeClr val="accent1"/>
            </a:fillRef>
            <a:effectRef idx="1">
              <a:schemeClr val="accent1"/>
            </a:effectRef>
            <a:fontRef idx="minor">
              <a:schemeClr val="tx1"/>
            </a:fontRef>
          </p:style>
        </p:cxnSp>
        <p:sp>
          <p:nvSpPr>
            <p:cNvPr id="28" name="Oval 27"/>
            <p:cNvSpPr/>
            <p:nvPr/>
          </p:nvSpPr>
          <p:spPr>
            <a:xfrm>
              <a:off x="3848098" y="3137932"/>
              <a:ext cx="457200" cy="457200"/>
            </a:xfrm>
            <a:prstGeom prst="ellipse">
              <a:avLst/>
            </a:prstGeom>
            <a:solidFill>
              <a:schemeClr val="accent6">
                <a:lumMod val="40000"/>
                <a:lumOff val="60000"/>
              </a:schemeClr>
            </a:solidFill>
            <a:ln>
              <a:solidFill>
                <a:srgbClr val="4472C4"/>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Oval 47"/>
            <p:cNvSpPr/>
            <p:nvPr/>
          </p:nvSpPr>
          <p:spPr>
            <a:xfrm>
              <a:off x="4686298" y="1828800"/>
              <a:ext cx="457200" cy="457200"/>
            </a:xfrm>
            <a:prstGeom prst="ellipse">
              <a:avLst/>
            </a:prstGeom>
            <a:solidFill>
              <a:schemeClr val="accent6">
                <a:lumMod val="40000"/>
                <a:lumOff val="60000"/>
              </a:schemeClr>
            </a:solidFill>
            <a:ln>
              <a:solidFill>
                <a:srgbClr val="4472C4"/>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6" name="Group 55"/>
          <p:cNvGrpSpPr/>
          <p:nvPr/>
        </p:nvGrpSpPr>
        <p:grpSpPr>
          <a:xfrm>
            <a:off x="2521020" y="2552971"/>
            <a:ext cx="2423969" cy="544765"/>
            <a:chOff x="2521020" y="2552971"/>
            <a:chExt cx="2423969" cy="544765"/>
          </a:xfrm>
        </p:grpSpPr>
        <p:sp>
          <p:nvSpPr>
            <p:cNvPr id="44" name="TextBox 43"/>
            <p:cNvSpPr txBox="1"/>
            <p:nvPr/>
          </p:nvSpPr>
          <p:spPr>
            <a:xfrm>
              <a:off x="2521020" y="2552971"/>
              <a:ext cx="1070012" cy="544765"/>
            </a:xfrm>
            <a:prstGeom prst="rect">
              <a:avLst/>
            </a:prstGeom>
            <a:noFill/>
          </p:spPr>
          <p:txBody>
            <a:bodyPr wrap="none" rtlCol="0">
              <a:spAutoFit/>
            </a:bodyPr>
            <a:lstStyle/>
            <a:p>
              <a:pPr algn="ctr">
                <a:lnSpc>
                  <a:spcPct val="80000"/>
                </a:lnSpc>
              </a:pPr>
              <a:r>
                <a:rPr lang="en-US" sz="1800" u="none" dirty="0">
                  <a:solidFill>
                    <a:schemeClr val="accent6">
                      <a:lumMod val="75000"/>
                    </a:schemeClr>
                  </a:solidFill>
                  <a:latin typeface="Arial"/>
                  <a:cs typeface="Arial"/>
                </a:rPr>
                <a:t>Synaptic</a:t>
              </a:r>
            </a:p>
            <a:p>
              <a:pPr algn="ctr">
                <a:lnSpc>
                  <a:spcPct val="80000"/>
                </a:lnSpc>
              </a:pPr>
              <a:r>
                <a:rPr lang="en-US" sz="1800" u="none" dirty="0">
                  <a:solidFill>
                    <a:schemeClr val="accent6">
                      <a:lumMod val="75000"/>
                    </a:schemeClr>
                  </a:solidFill>
                  <a:latin typeface="Arial"/>
                  <a:cs typeface="Arial"/>
                </a:rPr>
                <a:t>weights</a:t>
              </a:r>
            </a:p>
          </p:txBody>
        </p:sp>
        <p:sp>
          <p:nvSpPr>
            <p:cNvPr id="49" name="TextBox 48"/>
            <p:cNvSpPr txBox="1"/>
            <p:nvPr/>
          </p:nvSpPr>
          <p:spPr>
            <a:xfrm>
              <a:off x="3623211" y="2552971"/>
              <a:ext cx="449775" cy="369332"/>
            </a:xfrm>
            <a:prstGeom prst="rect">
              <a:avLst/>
            </a:prstGeom>
            <a:noFill/>
          </p:spPr>
          <p:txBody>
            <a:bodyPr wrap="none" rtlCol="0">
              <a:spAutoFit/>
            </a:bodyPr>
            <a:lstStyle/>
            <a:p>
              <a:r>
                <a:rPr lang="en-US" sz="1800" u="none" dirty="0">
                  <a:solidFill>
                    <a:schemeClr val="accent6">
                      <a:lumMod val="75000"/>
                    </a:schemeClr>
                  </a:solidFill>
                  <a:latin typeface="Arial"/>
                  <a:cs typeface="Arial"/>
                </a:rPr>
                <a:t>w</a:t>
              </a:r>
              <a:r>
                <a:rPr lang="en-US" sz="1800" u="none" baseline="-25000" dirty="0">
                  <a:solidFill>
                    <a:schemeClr val="accent6">
                      <a:lumMod val="75000"/>
                    </a:schemeClr>
                  </a:solidFill>
                  <a:latin typeface="Arial"/>
                  <a:cs typeface="Arial"/>
                </a:rPr>
                <a:t>1</a:t>
              </a:r>
            </a:p>
          </p:txBody>
        </p:sp>
        <p:sp>
          <p:nvSpPr>
            <p:cNvPr id="50" name="TextBox 49"/>
            <p:cNvSpPr txBox="1"/>
            <p:nvPr/>
          </p:nvSpPr>
          <p:spPr>
            <a:xfrm>
              <a:off x="4041492" y="2574549"/>
              <a:ext cx="449775" cy="369332"/>
            </a:xfrm>
            <a:prstGeom prst="rect">
              <a:avLst/>
            </a:prstGeom>
            <a:noFill/>
          </p:spPr>
          <p:txBody>
            <a:bodyPr wrap="none" rtlCol="0">
              <a:spAutoFit/>
            </a:bodyPr>
            <a:lstStyle/>
            <a:p>
              <a:r>
                <a:rPr lang="en-US" sz="1800" u="none" dirty="0">
                  <a:solidFill>
                    <a:schemeClr val="accent6">
                      <a:lumMod val="75000"/>
                    </a:schemeClr>
                  </a:solidFill>
                  <a:latin typeface="Arial"/>
                  <a:cs typeface="Arial"/>
                </a:rPr>
                <a:t>w</a:t>
              </a:r>
              <a:r>
                <a:rPr lang="en-US" sz="1800" u="none" baseline="-25000" dirty="0">
                  <a:solidFill>
                    <a:schemeClr val="accent6">
                      <a:lumMod val="75000"/>
                    </a:schemeClr>
                  </a:solidFill>
                  <a:latin typeface="Arial"/>
                  <a:cs typeface="Arial"/>
                </a:rPr>
                <a:t>2</a:t>
              </a:r>
            </a:p>
          </p:txBody>
        </p:sp>
        <p:sp>
          <p:nvSpPr>
            <p:cNvPr id="51" name="TextBox 50"/>
            <p:cNvSpPr txBox="1"/>
            <p:nvPr/>
          </p:nvSpPr>
          <p:spPr>
            <a:xfrm>
              <a:off x="4495214" y="2566182"/>
              <a:ext cx="449775" cy="369332"/>
            </a:xfrm>
            <a:prstGeom prst="rect">
              <a:avLst/>
            </a:prstGeom>
            <a:noFill/>
          </p:spPr>
          <p:txBody>
            <a:bodyPr wrap="none" rtlCol="0">
              <a:spAutoFit/>
            </a:bodyPr>
            <a:lstStyle/>
            <a:p>
              <a:r>
                <a:rPr lang="en-US" sz="1800" u="none" dirty="0">
                  <a:solidFill>
                    <a:schemeClr val="accent6">
                      <a:lumMod val="75000"/>
                    </a:schemeClr>
                  </a:solidFill>
                  <a:latin typeface="Arial"/>
                  <a:cs typeface="Arial"/>
                </a:rPr>
                <a:t>w</a:t>
              </a:r>
              <a:r>
                <a:rPr lang="en-US" sz="1800" u="none" baseline="-25000" dirty="0">
                  <a:solidFill>
                    <a:schemeClr val="accent6">
                      <a:lumMod val="75000"/>
                    </a:schemeClr>
                  </a:solidFill>
                  <a:latin typeface="Arial"/>
                  <a:cs typeface="Arial"/>
                </a:rPr>
                <a:t>3</a:t>
              </a:r>
            </a:p>
          </p:txBody>
        </p:sp>
      </p:grpSp>
      <p:sp>
        <p:nvSpPr>
          <p:cNvPr id="52" name="TextBox 51"/>
          <p:cNvSpPr txBox="1"/>
          <p:nvPr/>
        </p:nvSpPr>
        <p:spPr>
          <a:xfrm>
            <a:off x="4777905" y="1028700"/>
            <a:ext cx="3097009" cy="369332"/>
          </a:xfrm>
          <a:prstGeom prst="rect">
            <a:avLst/>
          </a:prstGeom>
          <a:noFill/>
        </p:spPr>
        <p:txBody>
          <a:bodyPr wrap="none" rtlCol="0">
            <a:spAutoFit/>
          </a:bodyPr>
          <a:lstStyle/>
          <a:p>
            <a:r>
              <a:rPr lang="en-US" sz="1800" u="none" dirty="0">
                <a:latin typeface="Arial"/>
                <a:cs typeface="Arial"/>
              </a:rPr>
              <a:t>Linear-Nonlinear (LN) Model</a:t>
            </a:r>
          </a:p>
        </p:txBody>
      </p:sp>
      <p:sp>
        <p:nvSpPr>
          <p:cNvPr id="53" name="TextBox 52"/>
          <p:cNvSpPr txBox="1"/>
          <p:nvPr/>
        </p:nvSpPr>
        <p:spPr>
          <a:xfrm>
            <a:off x="7177475" y="1583067"/>
            <a:ext cx="1775584" cy="1200329"/>
          </a:xfrm>
          <a:prstGeom prst="rect">
            <a:avLst/>
          </a:prstGeom>
          <a:noFill/>
        </p:spPr>
        <p:txBody>
          <a:bodyPr wrap="none" rtlCol="0">
            <a:spAutoFit/>
          </a:bodyPr>
          <a:lstStyle/>
          <a:p>
            <a:pPr algn="ctr"/>
            <a:r>
              <a:rPr lang="en-US" sz="1800" u="none" dirty="0">
                <a:latin typeface="Arial"/>
                <a:cs typeface="Arial"/>
              </a:rPr>
              <a:t>Receptive Field</a:t>
            </a:r>
          </a:p>
          <a:p>
            <a:pPr algn="ctr"/>
            <a:endParaRPr lang="en-US" sz="1800" u="none" dirty="0">
              <a:latin typeface="Arial"/>
              <a:cs typeface="Arial"/>
            </a:endParaRPr>
          </a:p>
          <a:p>
            <a:pPr algn="ctr"/>
            <a:endParaRPr lang="en-US" sz="1800" u="none" dirty="0">
              <a:latin typeface="Arial"/>
              <a:cs typeface="Arial"/>
            </a:endParaRPr>
          </a:p>
          <a:p>
            <a:pPr algn="ctr"/>
            <a:endParaRPr lang="en-US" sz="1800" u="none" dirty="0">
              <a:latin typeface="Arial"/>
              <a:cs typeface="Arial"/>
            </a:endParaRPr>
          </a:p>
        </p:txBody>
      </p:sp>
      <p:sp>
        <p:nvSpPr>
          <p:cNvPr id="55" name="TextBox 54"/>
          <p:cNvSpPr txBox="1"/>
          <p:nvPr/>
        </p:nvSpPr>
        <p:spPr>
          <a:xfrm>
            <a:off x="7285235" y="3360361"/>
            <a:ext cx="1604801" cy="1200329"/>
          </a:xfrm>
          <a:prstGeom prst="rect">
            <a:avLst/>
          </a:prstGeom>
          <a:noFill/>
        </p:spPr>
        <p:txBody>
          <a:bodyPr wrap="none" rtlCol="0">
            <a:spAutoFit/>
          </a:bodyPr>
          <a:lstStyle/>
          <a:p>
            <a:pPr algn="ctr"/>
            <a:r>
              <a:rPr lang="en-US" sz="1800" u="none" dirty="0">
                <a:latin typeface="Arial"/>
                <a:cs typeface="Arial"/>
              </a:rPr>
              <a:t>Preferred</a:t>
            </a:r>
          </a:p>
          <a:p>
            <a:pPr algn="ctr"/>
            <a:r>
              <a:rPr lang="en-US" sz="1800" u="none" dirty="0">
                <a:latin typeface="Arial"/>
                <a:cs typeface="Arial"/>
              </a:rPr>
              <a:t>Visual feature</a:t>
            </a:r>
          </a:p>
          <a:p>
            <a:pPr algn="ctr"/>
            <a:endParaRPr lang="en-US" sz="1800" u="none" dirty="0">
              <a:latin typeface="Arial"/>
              <a:cs typeface="Arial"/>
            </a:endParaRPr>
          </a:p>
          <a:p>
            <a:pPr algn="ctr"/>
            <a:endParaRPr lang="en-US" sz="1800" u="none" dirty="0">
              <a:latin typeface="Arial"/>
              <a:cs typeface="Arial"/>
            </a:endParaRPr>
          </a:p>
        </p:txBody>
      </p:sp>
      <p:grpSp>
        <p:nvGrpSpPr>
          <p:cNvPr id="22" name="Group 21"/>
          <p:cNvGrpSpPr/>
          <p:nvPr/>
        </p:nvGrpSpPr>
        <p:grpSpPr>
          <a:xfrm>
            <a:off x="6326409" y="2067283"/>
            <a:ext cx="2656408" cy="1324978"/>
            <a:chOff x="6326409" y="2067283"/>
            <a:chExt cx="2656408" cy="1324978"/>
          </a:xfrm>
        </p:grpSpPr>
        <p:sp>
          <p:nvSpPr>
            <p:cNvPr id="54" name="TextBox 53"/>
            <p:cNvSpPr txBox="1"/>
            <p:nvPr/>
          </p:nvSpPr>
          <p:spPr>
            <a:xfrm>
              <a:off x="7245555" y="2067283"/>
              <a:ext cx="1737262" cy="646331"/>
            </a:xfrm>
            <a:prstGeom prst="rect">
              <a:avLst/>
            </a:prstGeom>
            <a:noFill/>
          </p:spPr>
          <p:txBody>
            <a:bodyPr wrap="none" rtlCol="0">
              <a:spAutoFit/>
            </a:bodyPr>
            <a:lstStyle/>
            <a:p>
              <a:pPr algn="ctr"/>
              <a:r>
                <a:rPr lang="en-US" sz="1800" u="none" dirty="0">
                  <a:latin typeface="Arial"/>
                  <a:cs typeface="Arial"/>
                </a:rPr>
                <a:t>Spatiotemporal</a:t>
              </a:r>
            </a:p>
            <a:p>
              <a:pPr algn="ctr"/>
              <a:r>
                <a:rPr lang="en-US" sz="1800" u="none" dirty="0">
                  <a:latin typeface="Arial"/>
                  <a:cs typeface="Arial"/>
                </a:rPr>
                <a:t>Filter</a:t>
              </a:r>
            </a:p>
          </p:txBody>
        </p:sp>
        <p:pic>
          <p:nvPicPr>
            <p:cNvPr id="45" name="Picture 44"/>
            <p:cNvPicPr>
              <a:picLocks noChangeAspect="1"/>
            </p:cNvPicPr>
            <p:nvPr/>
          </p:nvPicPr>
          <p:blipFill rotWithShape="1">
            <a:blip r:embed="rId4">
              <a:extLst>
                <a:ext uri="{28A0092B-C50C-407E-A947-70E740481C1C}">
                  <a14:useLocalDpi xmlns:a14="http://schemas.microsoft.com/office/drawing/2010/main" val="0"/>
                </a:ext>
              </a:extLst>
            </a:blip>
            <a:srcRect l="50890" t="30828" r="30197" b="60455"/>
            <a:stretch/>
          </p:blipFill>
          <p:spPr>
            <a:xfrm>
              <a:off x="7175499" y="2667974"/>
              <a:ext cx="1533525" cy="533400"/>
            </a:xfrm>
            <a:prstGeom prst="rect">
              <a:avLst/>
            </a:prstGeom>
          </p:spPr>
        </p:pic>
        <p:cxnSp>
          <p:nvCxnSpPr>
            <p:cNvPr id="10" name="Straight Connector 9"/>
            <p:cNvCxnSpPr/>
            <p:nvPr/>
          </p:nvCxnSpPr>
          <p:spPr>
            <a:xfrm>
              <a:off x="6326409" y="2713614"/>
              <a:ext cx="912591" cy="105786"/>
            </a:xfrm>
            <a:prstGeom prst="line">
              <a:avLst/>
            </a:prstGeom>
          </p:spPr>
          <p:style>
            <a:lnRef idx="2">
              <a:schemeClr val="accent1"/>
            </a:lnRef>
            <a:fillRef idx="0">
              <a:schemeClr val="accent1"/>
            </a:fillRef>
            <a:effectRef idx="1">
              <a:schemeClr val="accent1"/>
            </a:effectRef>
            <a:fontRef idx="minor">
              <a:schemeClr val="tx1"/>
            </a:fontRef>
          </p:style>
        </p:cxnSp>
        <p:sp>
          <p:nvSpPr>
            <p:cNvPr id="20" name="TextBox 19"/>
            <p:cNvSpPr txBox="1"/>
            <p:nvPr/>
          </p:nvSpPr>
          <p:spPr>
            <a:xfrm>
              <a:off x="7708884" y="3022929"/>
              <a:ext cx="689048" cy="369332"/>
            </a:xfrm>
            <a:prstGeom prst="rect">
              <a:avLst/>
            </a:prstGeom>
            <a:noFill/>
          </p:spPr>
          <p:txBody>
            <a:bodyPr wrap="none" rtlCol="0">
              <a:spAutoFit/>
            </a:bodyPr>
            <a:lstStyle/>
            <a:p>
              <a:r>
                <a:rPr lang="en-US" sz="1800" u="none" dirty="0">
                  <a:latin typeface="Arial"/>
                  <a:cs typeface="Arial"/>
                </a:rPr>
                <a:t>Time</a:t>
              </a:r>
            </a:p>
          </p:txBody>
        </p:sp>
      </p:grpSp>
      <p:sp>
        <p:nvSpPr>
          <p:cNvPr id="24" name="TextBox 23"/>
          <p:cNvSpPr txBox="1"/>
          <p:nvPr/>
        </p:nvSpPr>
        <p:spPr>
          <a:xfrm>
            <a:off x="1824398" y="325278"/>
            <a:ext cx="5640224" cy="492443"/>
          </a:xfrm>
          <a:prstGeom prst="rect">
            <a:avLst/>
          </a:prstGeom>
          <a:noFill/>
        </p:spPr>
        <p:txBody>
          <a:bodyPr wrap="none" rtlCol="0">
            <a:spAutoFit/>
          </a:bodyPr>
          <a:lstStyle/>
          <a:p>
            <a:r>
              <a:rPr lang="en-US" sz="2600" dirty="0">
                <a:latin typeface="Arial"/>
                <a:cs typeface="Arial"/>
              </a:rPr>
              <a:t>A Simple Model of Visual Responses</a:t>
            </a:r>
          </a:p>
        </p:txBody>
      </p:sp>
    </p:spTree>
    <p:extLst>
      <p:ext uri="{BB962C8B-B14F-4D97-AF65-F5344CB8AC3E}">
        <p14:creationId xmlns:p14="http://schemas.microsoft.com/office/powerpoint/2010/main" val="429323750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53" grpId="0"/>
      <p:bldP spid="55"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895306" y="229715"/>
            <a:ext cx="5674024" cy="954107"/>
          </a:xfrm>
          <a:prstGeom prst="rect">
            <a:avLst/>
          </a:prstGeom>
          <a:noFill/>
        </p:spPr>
        <p:txBody>
          <a:bodyPr wrap="none" rtlCol="0">
            <a:spAutoFit/>
          </a:bodyPr>
          <a:lstStyle/>
          <a:p>
            <a:r>
              <a:rPr lang="en-US" sz="2800" dirty="0">
                <a:latin typeface="Arial"/>
                <a:cs typeface="Arial"/>
              </a:rPr>
              <a:t>Deep Learning Object Recognition</a:t>
            </a:r>
          </a:p>
          <a:p>
            <a:endParaRPr lang="en-US" sz="2800" dirty="0">
              <a:latin typeface="Arial"/>
              <a:cs typeface="Arial"/>
            </a:endParaRPr>
          </a:p>
        </p:txBody>
      </p:sp>
      <p:pic>
        <p:nvPicPr>
          <p:cNvPr id="5" name="Picture 4">
            <a:extLst>
              <a:ext uri="{FF2B5EF4-FFF2-40B4-BE49-F238E27FC236}">
                <a16:creationId xmlns:a16="http://schemas.microsoft.com/office/drawing/2014/main" id="{2913E765-D46C-BD49-B8A1-75BC7996C3E6}"/>
              </a:ext>
            </a:extLst>
          </p:cNvPr>
          <p:cNvPicPr>
            <a:picLocks noChangeAspect="1"/>
          </p:cNvPicPr>
          <p:nvPr/>
        </p:nvPicPr>
        <p:blipFill>
          <a:blip r:embed="rId2"/>
          <a:stretch>
            <a:fillRect/>
          </a:stretch>
        </p:blipFill>
        <p:spPr>
          <a:xfrm>
            <a:off x="0" y="768145"/>
            <a:ext cx="9144000" cy="5321710"/>
          </a:xfrm>
          <a:prstGeom prst="rect">
            <a:avLst/>
          </a:prstGeom>
        </p:spPr>
      </p:pic>
    </p:spTree>
    <p:extLst>
      <p:ext uri="{BB962C8B-B14F-4D97-AF65-F5344CB8AC3E}">
        <p14:creationId xmlns:p14="http://schemas.microsoft.com/office/powerpoint/2010/main" val="3754153220"/>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51" name="Group 1050"/>
          <p:cNvGrpSpPr/>
          <p:nvPr/>
        </p:nvGrpSpPr>
        <p:grpSpPr>
          <a:xfrm>
            <a:off x="574390" y="304111"/>
            <a:ext cx="5765247" cy="4630362"/>
            <a:chOff x="574390" y="304111"/>
            <a:chExt cx="5765247" cy="4630362"/>
          </a:xfrm>
        </p:grpSpPr>
        <p:grpSp>
          <p:nvGrpSpPr>
            <p:cNvPr id="1036" name="Group 1035"/>
            <p:cNvGrpSpPr/>
            <p:nvPr/>
          </p:nvGrpSpPr>
          <p:grpSpPr>
            <a:xfrm>
              <a:off x="574390" y="1399810"/>
              <a:ext cx="3264411" cy="3534663"/>
              <a:chOff x="379563" y="695026"/>
              <a:chExt cx="5989332" cy="5987201"/>
            </a:xfrm>
          </p:grpSpPr>
          <p:grpSp>
            <p:nvGrpSpPr>
              <p:cNvPr id="266" name="Group 265"/>
              <p:cNvGrpSpPr/>
              <p:nvPr/>
            </p:nvGrpSpPr>
            <p:grpSpPr>
              <a:xfrm>
                <a:off x="381273" y="695026"/>
                <a:ext cx="5987622" cy="2001151"/>
                <a:chOff x="381273" y="695026"/>
                <a:chExt cx="5987622" cy="2001151"/>
              </a:xfrm>
            </p:grpSpPr>
            <p:grpSp>
              <p:nvGrpSpPr>
                <p:cNvPr id="61" name="Group 60"/>
                <p:cNvGrpSpPr/>
                <p:nvPr/>
              </p:nvGrpSpPr>
              <p:grpSpPr>
                <a:xfrm>
                  <a:off x="381915" y="695026"/>
                  <a:ext cx="5986767" cy="401228"/>
                  <a:chOff x="381915" y="695026"/>
                  <a:chExt cx="5986767" cy="401228"/>
                </a:xfrm>
              </p:grpSpPr>
              <p:grpSp>
                <p:nvGrpSpPr>
                  <p:cNvPr id="35" name="Group 34"/>
                  <p:cNvGrpSpPr/>
                  <p:nvPr/>
                </p:nvGrpSpPr>
                <p:grpSpPr>
                  <a:xfrm>
                    <a:off x="381915" y="695026"/>
                    <a:ext cx="2993597" cy="399565"/>
                    <a:chOff x="381915" y="695026"/>
                    <a:chExt cx="11988928" cy="1600200"/>
                  </a:xfrm>
                </p:grpSpPr>
                <p:grpSp>
                  <p:nvGrpSpPr>
                    <p:cNvPr id="10" name="Group 9"/>
                    <p:cNvGrpSpPr/>
                    <p:nvPr/>
                  </p:nvGrpSpPr>
                  <p:grpSpPr>
                    <a:xfrm>
                      <a:off x="381915" y="695026"/>
                      <a:ext cx="1498600" cy="1600200"/>
                      <a:chOff x="5552629" y="1910597"/>
                      <a:chExt cx="1498600" cy="1600200"/>
                    </a:xfrm>
                  </p:grpSpPr>
                  <p:pic>
                    <p:nvPicPr>
                      <p:cNvPr id="3" name="Picture 2"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4" name="Rectangle 3"/>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11" name="Group 10"/>
                    <p:cNvGrpSpPr/>
                    <p:nvPr/>
                  </p:nvGrpSpPr>
                  <p:grpSpPr>
                    <a:xfrm>
                      <a:off x="1876912" y="695026"/>
                      <a:ext cx="1498600" cy="1600200"/>
                      <a:chOff x="5552629" y="1910597"/>
                      <a:chExt cx="1498600" cy="1600200"/>
                    </a:xfrm>
                  </p:grpSpPr>
                  <p:pic>
                    <p:nvPicPr>
                      <p:cNvPr id="12" name="Picture 11"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13" name="Rectangle 12"/>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17" name="Group 16"/>
                    <p:cNvGrpSpPr/>
                    <p:nvPr/>
                  </p:nvGrpSpPr>
                  <p:grpSpPr>
                    <a:xfrm>
                      <a:off x="3375512" y="695026"/>
                      <a:ext cx="1498600" cy="1600200"/>
                      <a:chOff x="5552629" y="1910597"/>
                      <a:chExt cx="1498600" cy="1600200"/>
                    </a:xfrm>
                  </p:grpSpPr>
                  <p:pic>
                    <p:nvPicPr>
                      <p:cNvPr id="18" name="Picture 17"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19" name="Rectangle 18"/>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20" name="Group 19"/>
                    <p:cNvGrpSpPr/>
                    <p:nvPr/>
                  </p:nvGrpSpPr>
                  <p:grpSpPr>
                    <a:xfrm>
                      <a:off x="4870509" y="695026"/>
                      <a:ext cx="1498600" cy="1600200"/>
                      <a:chOff x="5552629" y="1910597"/>
                      <a:chExt cx="1498600" cy="1600200"/>
                    </a:xfrm>
                  </p:grpSpPr>
                  <p:pic>
                    <p:nvPicPr>
                      <p:cNvPr id="21" name="Picture 20"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22" name="Rectangle 21"/>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23" name="Group 22"/>
                    <p:cNvGrpSpPr/>
                    <p:nvPr/>
                  </p:nvGrpSpPr>
                  <p:grpSpPr>
                    <a:xfrm>
                      <a:off x="6383649" y="695026"/>
                      <a:ext cx="1498600" cy="1600200"/>
                      <a:chOff x="5552629" y="1910597"/>
                      <a:chExt cx="1498600" cy="1600200"/>
                    </a:xfrm>
                  </p:grpSpPr>
                  <p:pic>
                    <p:nvPicPr>
                      <p:cNvPr id="24" name="Picture 23"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25" name="Rectangle 24"/>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26" name="Group 25"/>
                    <p:cNvGrpSpPr/>
                    <p:nvPr/>
                  </p:nvGrpSpPr>
                  <p:grpSpPr>
                    <a:xfrm>
                      <a:off x="7878646" y="695026"/>
                      <a:ext cx="1498600" cy="1600200"/>
                      <a:chOff x="5552629" y="1910597"/>
                      <a:chExt cx="1498600" cy="1600200"/>
                    </a:xfrm>
                  </p:grpSpPr>
                  <p:pic>
                    <p:nvPicPr>
                      <p:cNvPr id="27" name="Picture 26"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28" name="Rectangle 27"/>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29" name="Group 28"/>
                    <p:cNvGrpSpPr/>
                    <p:nvPr/>
                  </p:nvGrpSpPr>
                  <p:grpSpPr>
                    <a:xfrm>
                      <a:off x="9377246" y="695026"/>
                      <a:ext cx="1498600" cy="1600200"/>
                      <a:chOff x="5552629" y="1910597"/>
                      <a:chExt cx="1498600" cy="1600200"/>
                    </a:xfrm>
                  </p:grpSpPr>
                  <p:pic>
                    <p:nvPicPr>
                      <p:cNvPr id="30" name="Picture 29"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31" name="Rectangle 30"/>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32" name="Group 31"/>
                    <p:cNvGrpSpPr/>
                    <p:nvPr/>
                  </p:nvGrpSpPr>
                  <p:grpSpPr>
                    <a:xfrm>
                      <a:off x="10872243" y="695026"/>
                      <a:ext cx="1498600" cy="1600200"/>
                      <a:chOff x="5552629" y="1910597"/>
                      <a:chExt cx="1498600" cy="1600200"/>
                    </a:xfrm>
                  </p:grpSpPr>
                  <p:pic>
                    <p:nvPicPr>
                      <p:cNvPr id="33" name="Picture 32"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34" name="Rectangle 33"/>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grpSp>
                <p:nvGrpSpPr>
                  <p:cNvPr id="36" name="Group 35"/>
                  <p:cNvGrpSpPr/>
                  <p:nvPr/>
                </p:nvGrpSpPr>
                <p:grpSpPr>
                  <a:xfrm>
                    <a:off x="3375085" y="696689"/>
                    <a:ext cx="2993597" cy="399565"/>
                    <a:chOff x="381915" y="695026"/>
                    <a:chExt cx="11988928" cy="1600200"/>
                  </a:xfrm>
                </p:grpSpPr>
                <p:grpSp>
                  <p:nvGrpSpPr>
                    <p:cNvPr id="37" name="Group 36"/>
                    <p:cNvGrpSpPr/>
                    <p:nvPr/>
                  </p:nvGrpSpPr>
                  <p:grpSpPr>
                    <a:xfrm>
                      <a:off x="381915" y="695026"/>
                      <a:ext cx="1498600" cy="1600200"/>
                      <a:chOff x="5552629" y="1910597"/>
                      <a:chExt cx="1498600" cy="1600200"/>
                    </a:xfrm>
                  </p:grpSpPr>
                  <p:pic>
                    <p:nvPicPr>
                      <p:cNvPr id="59" name="Picture 58"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60" name="Rectangle 59"/>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38" name="Group 37"/>
                    <p:cNvGrpSpPr/>
                    <p:nvPr/>
                  </p:nvGrpSpPr>
                  <p:grpSpPr>
                    <a:xfrm>
                      <a:off x="1876912" y="695026"/>
                      <a:ext cx="1498600" cy="1600200"/>
                      <a:chOff x="5552629" y="1910597"/>
                      <a:chExt cx="1498600" cy="1600200"/>
                    </a:xfrm>
                  </p:grpSpPr>
                  <p:pic>
                    <p:nvPicPr>
                      <p:cNvPr id="57" name="Picture 56"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58" name="Rectangle 57"/>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39" name="Group 38"/>
                    <p:cNvGrpSpPr/>
                    <p:nvPr/>
                  </p:nvGrpSpPr>
                  <p:grpSpPr>
                    <a:xfrm>
                      <a:off x="3375512" y="695026"/>
                      <a:ext cx="1498600" cy="1600200"/>
                      <a:chOff x="5552629" y="1910597"/>
                      <a:chExt cx="1498600" cy="1600200"/>
                    </a:xfrm>
                  </p:grpSpPr>
                  <p:pic>
                    <p:nvPicPr>
                      <p:cNvPr id="55" name="Picture 54"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56" name="Rectangle 55"/>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40" name="Group 39"/>
                    <p:cNvGrpSpPr/>
                    <p:nvPr/>
                  </p:nvGrpSpPr>
                  <p:grpSpPr>
                    <a:xfrm>
                      <a:off x="4870509" y="695026"/>
                      <a:ext cx="1498600" cy="1600200"/>
                      <a:chOff x="5552629" y="1910597"/>
                      <a:chExt cx="1498600" cy="1600200"/>
                    </a:xfrm>
                  </p:grpSpPr>
                  <p:pic>
                    <p:nvPicPr>
                      <p:cNvPr id="53" name="Picture 52"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54" name="Rectangle 53"/>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41" name="Group 40"/>
                    <p:cNvGrpSpPr/>
                    <p:nvPr/>
                  </p:nvGrpSpPr>
                  <p:grpSpPr>
                    <a:xfrm>
                      <a:off x="6383649" y="695026"/>
                      <a:ext cx="1498600" cy="1600200"/>
                      <a:chOff x="5552629" y="1910597"/>
                      <a:chExt cx="1498600" cy="1600200"/>
                    </a:xfrm>
                  </p:grpSpPr>
                  <p:pic>
                    <p:nvPicPr>
                      <p:cNvPr id="51" name="Picture 50"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52" name="Rectangle 51"/>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42" name="Group 41"/>
                    <p:cNvGrpSpPr/>
                    <p:nvPr/>
                  </p:nvGrpSpPr>
                  <p:grpSpPr>
                    <a:xfrm>
                      <a:off x="7878646" y="695026"/>
                      <a:ext cx="1498600" cy="1600200"/>
                      <a:chOff x="5552629" y="1910597"/>
                      <a:chExt cx="1498600" cy="1600200"/>
                    </a:xfrm>
                  </p:grpSpPr>
                  <p:pic>
                    <p:nvPicPr>
                      <p:cNvPr id="49" name="Picture 48"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50" name="Rectangle 49"/>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43" name="Group 42"/>
                    <p:cNvGrpSpPr/>
                    <p:nvPr/>
                  </p:nvGrpSpPr>
                  <p:grpSpPr>
                    <a:xfrm>
                      <a:off x="9377246" y="695026"/>
                      <a:ext cx="1498600" cy="1600200"/>
                      <a:chOff x="5552629" y="1910597"/>
                      <a:chExt cx="1498600" cy="1600200"/>
                    </a:xfrm>
                  </p:grpSpPr>
                  <p:pic>
                    <p:nvPicPr>
                      <p:cNvPr id="47" name="Picture 46"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48" name="Rectangle 47"/>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44" name="Group 43"/>
                    <p:cNvGrpSpPr/>
                    <p:nvPr/>
                  </p:nvGrpSpPr>
                  <p:grpSpPr>
                    <a:xfrm>
                      <a:off x="10872243" y="695026"/>
                      <a:ext cx="1498600" cy="1600200"/>
                      <a:chOff x="5552629" y="1910597"/>
                      <a:chExt cx="1498600" cy="1600200"/>
                    </a:xfrm>
                  </p:grpSpPr>
                  <p:pic>
                    <p:nvPicPr>
                      <p:cNvPr id="45" name="Picture 44"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46" name="Rectangle 45"/>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grpSp>
            <p:grpSp>
              <p:nvGrpSpPr>
                <p:cNvPr id="62" name="Group 61"/>
                <p:cNvGrpSpPr/>
                <p:nvPr/>
              </p:nvGrpSpPr>
              <p:grpSpPr>
                <a:xfrm>
                  <a:off x="382128" y="1094591"/>
                  <a:ext cx="5986767" cy="401228"/>
                  <a:chOff x="381915" y="695026"/>
                  <a:chExt cx="5986767" cy="401228"/>
                </a:xfrm>
              </p:grpSpPr>
              <p:grpSp>
                <p:nvGrpSpPr>
                  <p:cNvPr id="63" name="Group 62"/>
                  <p:cNvGrpSpPr/>
                  <p:nvPr/>
                </p:nvGrpSpPr>
                <p:grpSpPr>
                  <a:xfrm>
                    <a:off x="381915" y="695026"/>
                    <a:ext cx="2993597" cy="399565"/>
                    <a:chOff x="381915" y="695026"/>
                    <a:chExt cx="11988928" cy="1600200"/>
                  </a:xfrm>
                </p:grpSpPr>
                <p:grpSp>
                  <p:nvGrpSpPr>
                    <p:cNvPr id="89" name="Group 88"/>
                    <p:cNvGrpSpPr/>
                    <p:nvPr/>
                  </p:nvGrpSpPr>
                  <p:grpSpPr>
                    <a:xfrm>
                      <a:off x="381915" y="695026"/>
                      <a:ext cx="1498600" cy="1600200"/>
                      <a:chOff x="5552629" y="1910597"/>
                      <a:chExt cx="1498600" cy="1600200"/>
                    </a:xfrm>
                  </p:grpSpPr>
                  <p:pic>
                    <p:nvPicPr>
                      <p:cNvPr id="111" name="Picture 110"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112" name="Rectangle 111"/>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90" name="Group 89"/>
                    <p:cNvGrpSpPr/>
                    <p:nvPr/>
                  </p:nvGrpSpPr>
                  <p:grpSpPr>
                    <a:xfrm>
                      <a:off x="1876912" y="695026"/>
                      <a:ext cx="1498600" cy="1600200"/>
                      <a:chOff x="5552629" y="1910597"/>
                      <a:chExt cx="1498600" cy="1600200"/>
                    </a:xfrm>
                  </p:grpSpPr>
                  <p:pic>
                    <p:nvPicPr>
                      <p:cNvPr id="109" name="Picture 108"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110" name="Rectangle 109"/>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91" name="Group 90"/>
                    <p:cNvGrpSpPr/>
                    <p:nvPr/>
                  </p:nvGrpSpPr>
                  <p:grpSpPr>
                    <a:xfrm>
                      <a:off x="3375512" y="695026"/>
                      <a:ext cx="1498600" cy="1600200"/>
                      <a:chOff x="5552629" y="1910597"/>
                      <a:chExt cx="1498600" cy="1600200"/>
                    </a:xfrm>
                  </p:grpSpPr>
                  <p:pic>
                    <p:nvPicPr>
                      <p:cNvPr id="107" name="Picture 106"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108" name="Rectangle 107"/>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92" name="Group 91"/>
                    <p:cNvGrpSpPr/>
                    <p:nvPr/>
                  </p:nvGrpSpPr>
                  <p:grpSpPr>
                    <a:xfrm>
                      <a:off x="4870509" y="695026"/>
                      <a:ext cx="1498600" cy="1600200"/>
                      <a:chOff x="5552629" y="1910597"/>
                      <a:chExt cx="1498600" cy="1600200"/>
                    </a:xfrm>
                  </p:grpSpPr>
                  <p:pic>
                    <p:nvPicPr>
                      <p:cNvPr id="105" name="Picture 104"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106" name="Rectangle 105"/>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93" name="Group 92"/>
                    <p:cNvGrpSpPr/>
                    <p:nvPr/>
                  </p:nvGrpSpPr>
                  <p:grpSpPr>
                    <a:xfrm>
                      <a:off x="6383649" y="695026"/>
                      <a:ext cx="1498600" cy="1600200"/>
                      <a:chOff x="5552629" y="1910597"/>
                      <a:chExt cx="1498600" cy="1600200"/>
                    </a:xfrm>
                  </p:grpSpPr>
                  <p:pic>
                    <p:nvPicPr>
                      <p:cNvPr id="103" name="Picture 102"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104" name="Rectangle 103"/>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94" name="Group 93"/>
                    <p:cNvGrpSpPr/>
                    <p:nvPr/>
                  </p:nvGrpSpPr>
                  <p:grpSpPr>
                    <a:xfrm>
                      <a:off x="7878646" y="695026"/>
                      <a:ext cx="1498600" cy="1600200"/>
                      <a:chOff x="5552629" y="1910597"/>
                      <a:chExt cx="1498600" cy="1600200"/>
                    </a:xfrm>
                  </p:grpSpPr>
                  <p:pic>
                    <p:nvPicPr>
                      <p:cNvPr id="101" name="Picture 100"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102" name="Rectangle 101"/>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95" name="Group 94"/>
                    <p:cNvGrpSpPr/>
                    <p:nvPr/>
                  </p:nvGrpSpPr>
                  <p:grpSpPr>
                    <a:xfrm>
                      <a:off x="9377246" y="695026"/>
                      <a:ext cx="1498600" cy="1600200"/>
                      <a:chOff x="5552629" y="1910597"/>
                      <a:chExt cx="1498600" cy="1600200"/>
                    </a:xfrm>
                  </p:grpSpPr>
                  <p:pic>
                    <p:nvPicPr>
                      <p:cNvPr id="99" name="Picture 98"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100" name="Rectangle 99"/>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96" name="Group 95"/>
                    <p:cNvGrpSpPr/>
                    <p:nvPr/>
                  </p:nvGrpSpPr>
                  <p:grpSpPr>
                    <a:xfrm>
                      <a:off x="10872243" y="695026"/>
                      <a:ext cx="1498600" cy="1600200"/>
                      <a:chOff x="5552629" y="1910597"/>
                      <a:chExt cx="1498600" cy="1600200"/>
                    </a:xfrm>
                  </p:grpSpPr>
                  <p:pic>
                    <p:nvPicPr>
                      <p:cNvPr id="97" name="Picture 96"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98" name="Rectangle 97"/>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grpSp>
                <p:nvGrpSpPr>
                  <p:cNvPr id="64" name="Group 63"/>
                  <p:cNvGrpSpPr/>
                  <p:nvPr/>
                </p:nvGrpSpPr>
                <p:grpSpPr>
                  <a:xfrm>
                    <a:off x="3375085" y="696689"/>
                    <a:ext cx="2993597" cy="399565"/>
                    <a:chOff x="381915" y="695026"/>
                    <a:chExt cx="11988928" cy="1600200"/>
                  </a:xfrm>
                </p:grpSpPr>
                <p:grpSp>
                  <p:nvGrpSpPr>
                    <p:cNvPr id="65" name="Group 64"/>
                    <p:cNvGrpSpPr/>
                    <p:nvPr/>
                  </p:nvGrpSpPr>
                  <p:grpSpPr>
                    <a:xfrm>
                      <a:off x="381915" y="695026"/>
                      <a:ext cx="1498600" cy="1600200"/>
                      <a:chOff x="5552629" y="1910597"/>
                      <a:chExt cx="1498600" cy="1600200"/>
                    </a:xfrm>
                  </p:grpSpPr>
                  <p:pic>
                    <p:nvPicPr>
                      <p:cNvPr id="87" name="Picture 86"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88" name="Rectangle 87"/>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66" name="Group 65"/>
                    <p:cNvGrpSpPr/>
                    <p:nvPr/>
                  </p:nvGrpSpPr>
                  <p:grpSpPr>
                    <a:xfrm>
                      <a:off x="1876912" y="695026"/>
                      <a:ext cx="1498600" cy="1600200"/>
                      <a:chOff x="5552629" y="1910597"/>
                      <a:chExt cx="1498600" cy="1600200"/>
                    </a:xfrm>
                  </p:grpSpPr>
                  <p:pic>
                    <p:nvPicPr>
                      <p:cNvPr id="85" name="Picture 84"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86" name="Rectangle 85"/>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67" name="Group 66"/>
                    <p:cNvGrpSpPr/>
                    <p:nvPr/>
                  </p:nvGrpSpPr>
                  <p:grpSpPr>
                    <a:xfrm>
                      <a:off x="3375512" y="695026"/>
                      <a:ext cx="1498600" cy="1600200"/>
                      <a:chOff x="5552629" y="1910597"/>
                      <a:chExt cx="1498600" cy="1600200"/>
                    </a:xfrm>
                  </p:grpSpPr>
                  <p:pic>
                    <p:nvPicPr>
                      <p:cNvPr id="83" name="Picture 82"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84" name="Rectangle 83"/>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68" name="Group 67"/>
                    <p:cNvGrpSpPr/>
                    <p:nvPr/>
                  </p:nvGrpSpPr>
                  <p:grpSpPr>
                    <a:xfrm>
                      <a:off x="4870509" y="695026"/>
                      <a:ext cx="1498600" cy="1600200"/>
                      <a:chOff x="5552629" y="1910597"/>
                      <a:chExt cx="1498600" cy="1600200"/>
                    </a:xfrm>
                  </p:grpSpPr>
                  <p:pic>
                    <p:nvPicPr>
                      <p:cNvPr id="81" name="Picture 80"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82" name="Rectangle 81"/>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69" name="Group 68"/>
                    <p:cNvGrpSpPr/>
                    <p:nvPr/>
                  </p:nvGrpSpPr>
                  <p:grpSpPr>
                    <a:xfrm>
                      <a:off x="6383649" y="695026"/>
                      <a:ext cx="1498600" cy="1600200"/>
                      <a:chOff x="5552629" y="1910597"/>
                      <a:chExt cx="1498600" cy="1600200"/>
                    </a:xfrm>
                  </p:grpSpPr>
                  <p:pic>
                    <p:nvPicPr>
                      <p:cNvPr id="79" name="Picture 78"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80" name="Rectangle 79"/>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70" name="Group 69"/>
                    <p:cNvGrpSpPr/>
                    <p:nvPr/>
                  </p:nvGrpSpPr>
                  <p:grpSpPr>
                    <a:xfrm>
                      <a:off x="7878646" y="695026"/>
                      <a:ext cx="1498600" cy="1600200"/>
                      <a:chOff x="5552629" y="1910597"/>
                      <a:chExt cx="1498600" cy="1600200"/>
                    </a:xfrm>
                  </p:grpSpPr>
                  <p:pic>
                    <p:nvPicPr>
                      <p:cNvPr id="77" name="Picture 76"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78" name="Rectangle 77"/>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71" name="Group 70"/>
                    <p:cNvGrpSpPr/>
                    <p:nvPr/>
                  </p:nvGrpSpPr>
                  <p:grpSpPr>
                    <a:xfrm>
                      <a:off x="9377246" y="695026"/>
                      <a:ext cx="1498600" cy="1600200"/>
                      <a:chOff x="5552629" y="1910597"/>
                      <a:chExt cx="1498600" cy="1600200"/>
                    </a:xfrm>
                  </p:grpSpPr>
                  <p:pic>
                    <p:nvPicPr>
                      <p:cNvPr id="75" name="Picture 74"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76" name="Rectangle 75"/>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72" name="Group 71"/>
                    <p:cNvGrpSpPr/>
                    <p:nvPr/>
                  </p:nvGrpSpPr>
                  <p:grpSpPr>
                    <a:xfrm>
                      <a:off x="10872243" y="695026"/>
                      <a:ext cx="1498600" cy="1600200"/>
                      <a:chOff x="5552629" y="1910597"/>
                      <a:chExt cx="1498600" cy="1600200"/>
                    </a:xfrm>
                  </p:grpSpPr>
                  <p:pic>
                    <p:nvPicPr>
                      <p:cNvPr id="73" name="Picture 72"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74" name="Rectangle 73"/>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grpSp>
            <p:grpSp>
              <p:nvGrpSpPr>
                <p:cNvPr id="113" name="Group 112"/>
                <p:cNvGrpSpPr/>
                <p:nvPr/>
              </p:nvGrpSpPr>
              <p:grpSpPr>
                <a:xfrm>
                  <a:off x="381701" y="1495819"/>
                  <a:ext cx="5986767" cy="401228"/>
                  <a:chOff x="381915" y="695026"/>
                  <a:chExt cx="5986767" cy="401228"/>
                </a:xfrm>
              </p:grpSpPr>
              <p:grpSp>
                <p:nvGrpSpPr>
                  <p:cNvPr id="114" name="Group 113"/>
                  <p:cNvGrpSpPr/>
                  <p:nvPr/>
                </p:nvGrpSpPr>
                <p:grpSpPr>
                  <a:xfrm>
                    <a:off x="381915" y="695026"/>
                    <a:ext cx="2993597" cy="399565"/>
                    <a:chOff x="381915" y="695026"/>
                    <a:chExt cx="11988928" cy="1600200"/>
                  </a:xfrm>
                </p:grpSpPr>
                <p:grpSp>
                  <p:nvGrpSpPr>
                    <p:cNvPr id="140" name="Group 139"/>
                    <p:cNvGrpSpPr/>
                    <p:nvPr/>
                  </p:nvGrpSpPr>
                  <p:grpSpPr>
                    <a:xfrm>
                      <a:off x="381915" y="695026"/>
                      <a:ext cx="1498600" cy="1600200"/>
                      <a:chOff x="5552629" y="1910597"/>
                      <a:chExt cx="1498600" cy="1600200"/>
                    </a:xfrm>
                  </p:grpSpPr>
                  <p:pic>
                    <p:nvPicPr>
                      <p:cNvPr id="162" name="Picture 161"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163" name="Rectangle 162"/>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141" name="Group 140"/>
                    <p:cNvGrpSpPr/>
                    <p:nvPr/>
                  </p:nvGrpSpPr>
                  <p:grpSpPr>
                    <a:xfrm>
                      <a:off x="1876912" y="695026"/>
                      <a:ext cx="1498600" cy="1600200"/>
                      <a:chOff x="5552629" y="1910597"/>
                      <a:chExt cx="1498600" cy="1600200"/>
                    </a:xfrm>
                  </p:grpSpPr>
                  <p:pic>
                    <p:nvPicPr>
                      <p:cNvPr id="160" name="Picture 159"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161" name="Rectangle 160"/>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142" name="Group 141"/>
                    <p:cNvGrpSpPr/>
                    <p:nvPr/>
                  </p:nvGrpSpPr>
                  <p:grpSpPr>
                    <a:xfrm>
                      <a:off x="3375512" y="695026"/>
                      <a:ext cx="1498600" cy="1600200"/>
                      <a:chOff x="5552629" y="1910597"/>
                      <a:chExt cx="1498600" cy="1600200"/>
                    </a:xfrm>
                  </p:grpSpPr>
                  <p:pic>
                    <p:nvPicPr>
                      <p:cNvPr id="158" name="Picture 157"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159" name="Rectangle 158"/>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143" name="Group 142"/>
                    <p:cNvGrpSpPr/>
                    <p:nvPr/>
                  </p:nvGrpSpPr>
                  <p:grpSpPr>
                    <a:xfrm>
                      <a:off x="4870509" y="695026"/>
                      <a:ext cx="1498600" cy="1600200"/>
                      <a:chOff x="5552629" y="1910597"/>
                      <a:chExt cx="1498600" cy="1600200"/>
                    </a:xfrm>
                  </p:grpSpPr>
                  <p:pic>
                    <p:nvPicPr>
                      <p:cNvPr id="156" name="Picture 155"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157" name="Rectangle 156"/>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144" name="Group 143"/>
                    <p:cNvGrpSpPr/>
                    <p:nvPr/>
                  </p:nvGrpSpPr>
                  <p:grpSpPr>
                    <a:xfrm>
                      <a:off x="6383649" y="695026"/>
                      <a:ext cx="1498600" cy="1600200"/>
                      <a:chOff x="5552629" y="1910597"/>
                      <a:chExt cx="1498600" cy="1600200"/>
                    </a:xfrm>
                  </p:grpSpPr>
                  <p:pic>
                    <p:nvPicPr>
                      <p:cNvPr id="154" name="Picture 153"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155" name="Rectangle 154"/>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145" name="Group 144"/>
                    <p:cNvGrpSpPr/>
                    <p:nvPr/>
                  </p:nvGrpSpPr>
                  <p:grpSpPr>
                    <a:xfrm>
                      <a:off x="7878646" y="695026"/>
                      <a:ext cx="1498600" cy="1600200"/>
                      <a:chOff x="5552629" y="1910597"/>
                      <a:chExt cx="1498600" cy="1600200"/>
                    </a:xfrm>
                  </p:grpSpPr>
                  <p:pic>
                    <p:nvPicPr>
                      <p:cNvPr id="152" name="Picture 151"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153" name="Rectangle 152"/>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146" name="Group 145"/>
                    <p:cNvGrpSpPr/>
                    <p:nvPr/>
                  </p:nvGrpSpPr>
                  <p:grpSpPr>
                    <a:xfrm>
                      <a:off x="9377246" y="695026"/>
                      <a:ext cx="1498600" cy="1600200"/>
                      <a:chOff x="5552629" y="1910597"/>
                      <a:chExt cx="1498600" cy="1600200"/>
                    </a:xfrm>
                  </p:grpSpPr>
                  <p:pic>
                    <p:nvPicPr>
                      <p:cNvPr id="150" name="Picture 149"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151" name="Rectangle 150"/>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147" name="Group 146"/>
                    <p:cNvGrpSpPr/>
                    <p:nvPr/>
                  </p:nvGrpSpPr>
                  <p:grpSpPr>
                    <a:xfrm>
                      <a:off x="10872243" y="695026"/>
                      <a:ext cx="1498600" cy="1600200"/>
                      <a:chOff x="5552629" y="1910597"/>
                      <a:chExt cx="1498600" cy="1600200"/>
                    </a:xfrm>
                  </p:grpSpPr>
                  <p:pic>
                    <p:nvPicPr>
                      <p:cNvPr id="148" name="Picture 147"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149" name="Rectangle 148"/>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grpSp>
                <p:nvGrpSpPr>
                  <p:cNvPr id="115" name="Group 114"/>
                  <p:cNvGrpSpPr/>
                  <p:nvPr/>
                </p:nvGrpSpPr>
                <p:grpSpPr>
                  <a:xfrm>
                    <a:off x="3375085" y="696689"/>
                    <a:ext cx="2993597" cy="399565"/>
                    <a:chOff x="381915" y="695026"/>
                    <a:chExt cx="11988928" cy="1600200"/>
                  </a:xfrm>
                </p:grpSpPr>
                <p:grpSp>
                  <p:nvGrpSpPr>
                    <p:cNvPr id="116" name="Group 115"/>
                    <p:cNvGrpSpPr/>
                    <p:nvPr/>
                  </p:nvGrpSpPr>
                  <p:grpSpPr>
                    <a:xfrm>
                      <a:off x="381915" y="695026"/>
                      <a:ext cx="1498600" cy="1600200"/>
                      <a:chOff x="5552629" y="1910597"/>
                      <a:chExt cx="1498600" cy="1600200"/>
                    </a:xfrm>
                  </p:grpSpPr>
                  <p:pic>
                    <p:nvPicPr>
                      <p:cNvPr id="138" name="Picture 137"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139" name="Rectangle 138"/>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117" name="Group 116"/>
                    <p:cNvGrpSpPr/>
                    <p:nvPr/>
                  </p:nvGrpSpPr>
                  <p:grpSpPr>
                    <a:xfrm>
                      <a:off x="1876912" y="695026"/>
                      <a:ext cx="1498600" cy="1600200"/>
                      <a:chOff x="5552629" y="1910597"/>
                      <a:chExt cx="1498600" cy="1600200"/>
                    </a:xfrm>
                  </p:grpSpPr>
                  <p:pic>
                    <p:nvPicPr>
                      <p:cNvPr id="136" name="Picture 135"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137" name="Rectangle 136"/>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118" name="Group 117"/>
                    <p:cNvGrpSpPr/>
                    <p:nvPr/>
                  </p:nvGrpSpPr>
                  <p:grpSpPr>
                    <a:xfrm>
                      <a:off x="3375512" y="695026"/>
                      <a:ext cx="1498600" cy="1600200"/>
                      <a:chOff x="5552629" y="1910597"/>
                      <a:chExt cx="1498600" cy="1600200"/>
                    </a:xfrm>
                  </p:grpSpPr>
                  <p:pic>
                    <p:nvPicPr>
                      <p:cNvPr id="134" name="Picture 133"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135" name="Rectangle 134"/>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119" name="Group 118"/>
                    <p:cNvGrpSpPr/>
                    <p:nvPr/>
                  </p:nvGrpSpPr>
                  <p:grpSpPr>
                    <a:xfrm>
                      <a:off x="4870509" y="695026"/>
                      <a:ext cx="1498600" cy="1600200"/>
                      <a:chOff x="5552629" y="1910597"/>
                      <a:chExt cx="1498600" cy="1600200"/>
                    </a:xfrm>
                  </p:grpSpPr>
                  <p:pic>
                    <p:nvPicPr>
                      <p:cNvPr id="132" name="Picture 131"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133" name="Rectangle 132"/>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120" name="Group 119"/>
                    <p:cNvGrpSpPr/>
                    <p:nvPr/>
                  </p:nvGrpSpPr>
                  <p:grpSpPr>
                    <a:xfrm>
                      <a:off x="6383649" y="695026"/>
                      <a:ext cx="1498600" cy="1600200"/>
                      <a:chOff x="5552629" y="1910597"/>
                      <a:chExt cx="1498600" cy="1600200"/>
                    </a:xfrm>
                  </p:grpSpPr>
                  <p:pic>
                    <p:nvPicPr>
                      <p:cNvPr id="130" name="Picture 129"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131" name="Rectangle 130"/>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121" name="Group 120"/>
                    <p:cNvGrpSpPr/>
                    <p:nvPr/>
                  </p:nvGrpSpPr>
                  <p:grpSpPr>
                    <a:xfrm>
                      <a:off x="7878646" y="695026"/>
                      <a:ext cx="1498600" cy="1600200"/>
                      <a:chOff x="5552629" y="1910597"/>
                      <a:chExt cx="1498600" cy="1600200"/>
                    </a:xfrm>
                  </p:grpSpPr>
                  <p:pic>
                    <p:nvPicPr>
                      <p:cNvPr id="128" name="Picture 127"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129" name="Rectangle 128"/>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122" name="Group 121"/>
                    <p:cNvGrpSpPr/>
                    <p:nvPr/>
                  </p:nvGrpSpPr>
                  <p:grpSpPr>
                    <a:xfrm>
                      <a:off x="9377246" y="695026"/>
                      <a:ext cx="1498600" cy="1600200"/>
                      <a:chOff x="5552629" y="1910597"/>
                      <a:chExt cx="1498600" cy="1600200"/>
                    </a:xfrm>
                  </p:grpSpPr>
                  <p:pic>
                    <p:nvPicPr>
                      <p:cNvPr id="126" name="Picture 125"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127" name="Rectangle 126"/>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123" name="Group 122"/>
                    <p:cNvGrpSpPr/>
                    <p:nvPr/>
                  </p:nvGrpSpPr>
                  <p:grpSpPr>
                    <a:xfrm>
                      <a:off x="10872243" y="695026"/>
                      <a:ext cx="1498600" cy="1600200"/>
                      <a:chOff x="5552629" y="1910597"/>
                      <a:chExt cx="1498600" cy="1600200"/>
                    </a:xfrm>
                  </p:grpSpPr>
                  <p:pic>
                    <p:nvPicPr>
                      <p:cNvPr id="124" name="Picture 123"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125" name="Rectangle 124"/>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grpSp>
            <p:grpSp>
              <p:nvGrpSpPr>
                <p:cNvPr id="164" name="Group 163"/>
                <p:cNvGrpSpPr/>
                <p:nvPr/>
              </p:nvGrpSpPr>
              <p:grpSpPr>
                <a:xfrm>
                  <a:off x="381487" y="1895384"/>
                  <a:ext cx="5986767" cy="401228"/>
                  <a:chOff x="381915" y="695026"/>
                  <a:chExt cx="5986767" cy="401228"/>
                </a:xfrm>
              </p:grpSpPr>
              <p:grpSp>
                <p:nvGrpSpPr>
                  <p:cNvPr id="165" name="Group 164"/>
                  <p:cNvGrpSpPr/>
                  <p:nvPr/>
                </p:nvGrpSpPr>
                <p:grpSpPr>
                  <a:xfrm>
                    <a:off x="381915" y="695026"/>
                    <a:ext cx="2993597" cy="399565"/>
                    <a:chOff x="381915" y="695026"/>
                    <a:chExt cx="11988928" cy="1600200"/>
                  </a:xfrm>
                </p:grpSpPr>
                <p:grpSp>
                  <p:nvGrpSpPr>
                    <p:cNvPr id="191" name="Group 190"/>
                    <p:cNvGrpSpPr/>
                    <p:nvPr/>
                  </p:nvGrpSpPr>
                  <p:grpSpPr>
                    <a:xfrm>
                      <a:off x="381915" y="695026"/>
                      <a:ext cx="1498600" cy="1600200"/>
                      <a:chOff x="5552629" y="1910597"/>
                      <a:chExt cx="1498600" cy="1600200"/>
                    </a:xfrm>
                  </p:grpSpPr>
                  <p:pic>
                    <p:nvPicPr>
                      <p:cNvPr id="213" name="Picture 212"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214" name="Rectangle 213"/>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192" name="Group 191"/>
                    <p:cNvGrpSpPr/>
                    <p:nvPr/>
                  </p:nvGrpSpPr>
                  <p:grpSpPr>
                    <a:xfrm>
                      <a:off x="1876912" y="695026"/>
                      <a:ext cx="1498600" cy="1600200"/>
                      <a:chOff x="5552629" y="1910597"/>
                      <a:chExt cx="1498600" cy="1600200"/>
                    </a:xfrm>
                  </p:grpSpPr>
                  <p:pic>
                    <p:nvPicPr>
                      <p:cNvPr id="211" name="Picture 210"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212" name="Rectangle 211"/>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193" name="Group 192"/>
                    <p:cNvGrpSpPr/>
                    <p:nvPr/>
                  </p:nvGrpSpPr>
                  <p:grpSpPr>
                    <a:xfrm>
                      <a:off x="3375512" y="695026"/>
                      <a:ext cx="1498600" cy="1600200"/>
                      <a:chOff x="5552629" y="1910597"/>
                      <a:chExt cx="1498600" cy="1600200"/>
                    </a:xfrm>
                  </p:grpSpPr>
                  <p:pic>
                    <p:nvPicPr>
                      <p:cNvPr id="209" name="Picture 208"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210" name="Rectangle 209"/>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194" name="Group 193"/>
                    <p:cNvGrpSpPr/>
                    <p:nvPr/>
                  </p:nvGrpSpPr>
                  <p:grpSpPr>
                    <a:xfrm>
                      <a:off x="4870509" y="695026"/>
                      <a:ext cx="1498600" cy="1600200"/>
                      <a:chOff x="5552629" y="1910597"/>
                      <a:chExt cx="1498600" cy="1600200"/>
                    </a:xfrm>
                  </p:grpSpPr>
                  <p:pic>
                    <p:nvPicPr>
                      <p:cNvPr id="207" name="Picture 206"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208" name="Rectangle 207"/>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195" name="Group 194"/>
                    <p:cNvGrpSpPr/>
                    <p:nvPr/>
                  </p:nvGrpSpPr>
                  <p:grpSpPr>
                    <a:xfrm>
                      <a:off x="6383649" y="695026"/>
                      <a:ext cx="1498600" cy="1600200"/>
                      <a:chOff x="5552629" y="1910597"/>
                      <a:chExt cx="1498600" cy="1600200"/>
                    </a:xfrm>
                  </p:grpSpPr>
                  <p:pic>
                    <p:nvPicPr>
                      <p:cNvPr id="205" name="Picture 204"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206" name="Rectangle 205"/>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196" name="Group 195"/>
                    <p:cNvGrpSpPr/>
                    <p:nvPr/>
                  </p:nvGrpSpPr>
                  <p:grpSpPr>
                    <a:xfrm>
                      <a:off x="7878646" y="695026"/>
                      <a:ext cx="1498600" cy="1600200"/>
                      <a:chOff x="5552629" y="1910597"/>
                      <a:chExt cx="1498600" cy="1600200"/>
                    </a:xfrm>
                  </p:grpSpPr>
                  <p:pic>
                    <p:nvPicPr>
                      <p:cNvPr id="203" name="Picture 202"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204" name="Rectangle 203"/>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197" name="Group 196"/>
                    <p:cNvGrpSpPr/>
                    <p:nvPr/>
                  </p:nvGrpSpPr>
                  <p:grpSpPr>
                    <a:xfrm>
                      <a:off x="9377246" y="695026"/>
                      <a:ext cx="1498600" cy="1600200"/>
                      <a:chOff x="5552629" y="1910597"/>
                      <a:chExt cx="1498600" cy="1600200"/>
                    </a:xfrm>
                  </p:grpSpPr>
                  <p:pic>
                    <p:nvPicPr>
                      <p:cNvPr id="201" name="Picture 200"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202" name="Rectangle 201"/>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198" name="Group 197"/>
                    <p:cNvGrpSpPr/>
                    <p:nvPr/>
                  </p:nvGrpSpPr>
                  <p:grpSpPr>
                    <a:xfrm>
                      <a:off x="10872243" y="695026"/>
                      <a:ext cx="1498600" cy="1600200"/>
                      <a:chOff x="5552629" y="1910597"/>
                      <a:chExt cx="1498600" cy="1600200"/>
                    </a:xfrm>
                  </p:grpSpPr>
                  <p:pic>
                    <p:nvPicPr>
                      <p:cNvPr id="199" name="Picture 198"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200" name="Rectangle 199"/>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grpSp>
                <p:nvGrpSpPr>
                  <p:cNvPr id="166" name="Group 165"/>
                  <p:cNvGrpSpPr/>
                  <p:nvPr/>
                </p:nvGrpSpPr>
                <p:grpSpPr>
                  <a:xfrm>
                    <a:off x="3375085" y="696689"/>
                    <a:ext cx="2993597" cy="399565"/>
                    <a:chOff x="381915" y="695026"/>
                    <a:chExt cx="11988928" cy="1600200"/>
                  </a:xfrm>
                </p:grpSpPr>
                <p:grpSp>
                  <p:nvGrpSpPr>
                    <p:cNvPr id="167" name="Group 166"/>
                    <p:cNvGrpSpPr/>
                    <p:nvPr/>
                  </p:nvGrpSpPr>
                  <p:grpSpPr>
                    <a:xfrm>
                      <a:off x="381915" y="695026"/>
                      <a:ext cx="1498600" cy="1600200"/>
                      <a:chOff x="5552629" y="1910597"/>
                      <a:chExt cx="1498600" cy="1600200"/>
                    </a:xfrm>
                  </p:grpSpPr>
                  <p:pic>
                    <p:nvPicPr>
                      <p:cNvPr id="189" name="Picture 188"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190" name="Rectangle 189"/>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168" name="Group 167"/>
                    <p:cNvGrpSpPr/>
                    <p:nvPr/>
                  </p:nvGrpSpPr>
                  <p:grpSpPr>
                    <a:xfrm>
                      <a:off x="1876912" y="695026"/>
                      <a:ext cx="1498600" cy="1600200"/>
                      <a:chOff x="5552629" y="1910597"/>
                      <a:chExt cx="1498600" cy="1600200"/>
                    </a:xfrm>
                  </p:grpSpPr>
                  <p:pic>
                    <p:nvPicPr>
                      <p:cNvPr id="187" name="Picture 186"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188" name="Rectangle 187"/>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169" name="Group 168"/>
                    <p:cNvGrpSpPr/>
                    <p:nvPr/>
                  </p:nvGrpSpPr>
                  <p:grpSpPr>
                    <a:xfrm>
                      <a:off x="3375512" y="695026"/>
                      <a:ext cx="1498600" cy="1600200"/>
                      <a:chOff x="5552629" y="1910597"/>
                      <a:chExt cx="1498600" cy="1600200"/>
                    </a:xfrm>
                  </p:grpSpPr>
                  <p:pic>
                    <p:nvPicPr>
                      <p:cNvPr id="185" name="Picture 184"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186" name="Rectangle 185"/>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170" name="Group 169"/>
                    <p:cNvGrpSpPr/>
                    <p:nvPr/>
                  </p:nvGrpSpPr>
                  <p:grpSpPr>
                    <a:xfrm>
                      <a:off x="4870509" y="695026"/>
                      <a:ext cx="1498600" cy="1600200"/>
                      <a:chOff x="5552629" y="1910597"/>
                      <a:chExt cx="1498600" cy="1600200"/>
                    </a:xfrm>
                  </p:grpSpPr>
                  <p:pic>
                    <p:nvPicPr>
                      <p:cNvPr id="183" name="Picture 182"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184" name="Rectangle 183"/>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171" name="Group 170"/>
                    <p:cNvGrpSpPr/>
                    <p:nvPr/>
                  </p:nvGrpSpPr>
                  <p:grpSpPr>
                    <a:xfrm>
                      <a:off x="6383649" y="695026"/>
                      <a:ext cx="1498600" cy="1600200"/>
                      <a:chOff x="5552629" y="1910597"/>
                      <a:chExt cx="1498600" cy="1600200"/>
                    </a:xfrm>
                  </p:grpSpPr>
                  <p:pic>
                    <p:nvPicPr>
                      <p:cNvPr id="181" name="Picture 180"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182" name="Rectangle 181"/>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172" name="Group 171"/>
                    <p:cNvGrpSpPr/>
                    <p:nvPr/>
                  </p:nvGrpSpPr>
                  <p:grpSpPr>
                    <a:xfrm>
                      <a:off x="7878646" y="695026"/>
                      <a:ext cx="1498600" cy="1600200"/>
                      <a:chOff x="5552629" y="1910597"/>
                      <a:chExt cx="1498600" cy="1600200"/>
                    </a:xfrm>
                  </p:grpSpPr>
                  <p:pic>
                    <p:nvPicPr>
                      <p:cNvPr id="179" name="Picture 178"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180" name="Rectangle 179"/>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173" name="Group 172"/>
                    <p:cNvGrpSpPr/>
                    <p:nvPr/>
                  </p:nvGrpSpPr>
                  <p:grpSpPr>
                    <a:xfrm>
                      <a:off x="9377246" y="695026"/>
                      <a:ext cx="1498600" cy="1600200"/>
                      <a:chOff x="5552629" y="1910597"/>
                      <a:chExt cx="1498600" cy="1600200"/>
                    </a:xfrm>
                  </p:grpSpPr>
                  <p:pic>
                    <p:nvPicPr>
                      <p:cNvPr id="177" name="Picture 176"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178" name="Rectangle 177"/>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174" name="Group 173"/>
                    <p:cNvGrpSpPr/>
                    <p:nvPr/>
                  </p:nvGrpSpPr>
                  <p:grpSpPr>
                    <a:xfrm>
                      <a:off x="10872243" y="695026"/>
                      <a:ext cx="1498600" cy="1600200"/>
                      <a:chOff x="5552629" y="1910597"/>
                      <a:chExt cx="1498600" cy="1600200"/>
                    </a:xfrm>
                  </p:grpSpPr>
                  <p:pic>
                    <p:nvPicPr>
                      <p:cNvPr id="175" name="Picture 174"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176" name="Rectangle 175"/>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grpSp>
            <p:grpSp>
              <p:nvGrpSpPr>
                <p:cNvPr id="215" name="Group 214"/>
                <p:cNvGrpSpPr/>
                <p:nvPr/>
              </p:nvGrpSpPr>
              <p:grpSpPr>
                <a:xfrm>
                  <a:off x="381273" y="2294949"/>
                  <a:ext cx="5986767" cy="401228"/>
                  <a:chOff x="381915" y="695026"/>
                  <a:chExt cx="5986767" cy="401228"/>
                </a:xfrm>
              </p:grpSpPr>
              <p:grpSp>
                <p:nvGrpSpPr>
                  <p:cNvPr id="216" name="Group 215"/>
                  <p:cNvGrpSpPr/>
                  <p:nvPr/>
                </p:nvGrpSpPr>
                <p:grpSpPr>
                  <a:xfrm>
                    <a:off x="381915" y="695026"/>
                    <a:ext cx="2993597" cy="399565"/>
                    <a:chOff x="381915" y="695026"/>
                    <a:chExt cx="11988928" cy="1600200"/>
                  </a:xfrm>
                </p:grpSpPr>
                <p:grpSp>
                  <p:nvGrpSpPr>
                    <p:cNvPr id="242" name="Group 241"/>
                    <p:cNvGrpSpPr/>
                    <p:nvPr/>
                  </p:nvGrpSpPr>
                  <p:grpSpPr>
                    <a:xfrm>
                      <a:off x="381915" y="695026"/>
                      <a:ext cx="1498600" cy="1600200"/>
                      <a:chOff x="5552629" y="1910597"/>
                      <a:chExt cx="1498600" cy="1600200"/>
                    </a:xfrm>
                  </p:grpSpPr>
                  <p:pic>
                    <p:nvPicPr>
                      <p:cNvPr id="264" name="Picture 263"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265" name="Rectangle 264"/>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243" name="Group 242"/>
                    <p:cNvGrpSpPr/>
                    <p:nvPr/>
                  </p:nvGrpSpPr>
                  <p:grpSpPr>
                    <a:xfrm>
                      <a:off x="1876912" y="695026"/>
                      <a:ext cx="1498600" cy="1600200"/>
                      <a:chOff x="5552629" y="1910597"/>
                      <a:chExt cx="1498600" cy="1600200"/>
                    </a:xfrm>
                  </p:grpSpPr>
                  <p:pic>
                    <p:nvPicPr>
                      <p:cNvPr id="262" name="Picture 261"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263" name="Rectangle 262"/>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244" name="Group 243"/>
                    <p:cNvGrpSpPr/>
                    <p:nvPr/>
                  </p:nvGrpSpPr>
                  <p:grpSpPr>
                    <a:xfrm>
                      <a:off x="3375512" y="695026"/>
                      <a:ext cx="1498600" cy="1600200"/>
                      <a:chOff x="5552629" y="1910597"/>
                      <a:chExt cx="1498600" cy="1600200"/>
                    </a:xfrm>
                  </p:grpSpPr>
                  <p:pic>
                    <p:nvPicPr>
                      <p:cNvPr id="260" name="Picture 259"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261" name="Rectangle 260"/>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245" name="Group 244"/>
                    <p:cNvGrpSpPr/>
                    <p:nvPr/>
                  </p:nvGrpSpPr>
                  <p:grpSpPr>
                    <a:xfrm>
                      <a:off x="4870509" y="695026"/>
                      <a:ext cx="1498600" cy="1600200"/>
                      <a:chOff x="5552629" y="1910597"/>
                      <a:chExt cx="1498600" cy="1600200"/>
                    </a:xfrm>
                  </p:grpSpPr>
                  <p:pic>
                    <p:nvPicPr>
                      <p:cNvPr id="258" name="Picture 257"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259" name="Rectangle 258"/>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246" name="Group 245"/>
                    <p:cNvGrpSpPr/>
                    <p:nvPr/>
                  </p:nvGrpSpPr>
                  <p:grpSpPr>
                    <a:xfrm>
                      <a:off x="6383649" y="695026"/>
                      <a:ext cx="1498600" cy="1600200"/>
                      <a:chOff x="5552629" y="1910597"/>
                      <a:chExt cx="1498600" cy="1600200"/>
                    </a:xfrm>
                  </p:grpSpPr>
                  <p:pic>
                    <p:nvPicPr>
                      <p:cNvPr id="256" name="Picture 255"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257" name="Rectangle 256"/>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247" name="Group 246"/>
                    <p:cNvGrpSpPr/>
                    <p:nvPr/>
                  </p:nvGrpSpPr>
                  <p:grpSpPr>
                    <a:xfrm>
                      <a:off x="7878646" y="695026"/>
                      <a:ext cx="1498600" cy="1600200"/>
                      <a:chOff x="5552629" y="1910597"/>
                      <a:chExt cx="1498600" cy="1600200"/>
                    </a:xfrm>
                  </p:grpSpPr>
                  <p:pic>
                    <p:nvPicPr>
                      <p:cNvPr id="254" name="Picture 253"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255" name="Rectangle 254"/>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248" name="Group 247"/>
                    <p:cNvGrpSpPr/>
                    <p:nvPr/>
                  </p:nvGrpSpPr>
                  <p:grpSpPr>
                    <a:xfrm>
                      <a:off x="9377246" y="695026"/>
                      <a:ext cx="1498600" cy="1600200"/>
                      <a:chOff x="5552629" y="1910597"/>
                      <a:chExt cx="1498600" cy="1600200"/>
                    </a:xfrm>
                  </p:grpSpPr>
                  <p:pic>
                    <p:nvPicPr>
                      <p:cNvPr id="252" name="Picture 251"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253" name="Rectangle 252"/>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249" name="Group 248"/>
                    <p:cNvGrpSpPr/>
                    <p:nvPr/>
                  </p:nvGrpSpPr>
                  <p:grpSpPr>
                    <a:xfrm>
                      <a:off x="10872243" y="695026"/>
                      <a:ext cx="1498600" cy="1600200"/>
                      <a:chOff x="5552629" y="1910597"/>
                      <a:chExt cx="1498600" cy="1600200"/>
                    </a:xfrm>
                  </p:grpSpPr>
                  <p:pic>
                    <p:nvPicPr>
                      <p:cNvPr id="250" name="Picture 249"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251" name="Rectangle 250"/>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grpSp>
                <p:nvGrpSpPr>
                  <p:cNvPr id="217" name="Group 216"/>
                  <p:cNvGrpSpPr/>
                  <p:nvPr/>
                </p:nvGrpSpPr>
                <p:grpSpPr>
                  <a:xfrm>
                    <a:off x="3375085" y="696689"/>
                    <a:ext cx="2993597" cy="399565"/>
                    <a:chOff x="381915" y="695026"/>
                    <a:chExt cx="11988928" cy="1600200"/>
                  </a:xfrm>
                </p:grpSpPr>
                <p:grpSp>
                  <p:nvGrpSpPr>
                    <p:cNvPr id="218" name="Group 217"/>
                    <p:cNvGrpSpPr/>
                    <p:nvPr/>
                  </p:nvGrpSpPr>
                  <p:grpSpPr>
                    <a:xfrm>
                      <a:off x="381915" y="695026"/>
                      <a:ext cx="1498600" cy="1600200"/>
                      <a:chOff x="5552629" y="1910597"/>
                      <a:chExt cx="1498600" cy="1600200"/>
                    </a:xfrm>
                  </p:grpSpPr>
                  <p:pic>
                    <p:nvPicPr>
                      <p:cNvPr id="240" name="Picture 239"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241" name="Rectangle 240"/>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219" name="Group 218"/>
                    <p:cNvGrpSpPr/>
                    <p:nvPr/>
                  </p:nvGrpSpPr>
                  <p:grpSpPr>
                    <a:xfrm>
                      <a:off x="1876912" y="695026"/>
                      <a:ext cx="1498600" cy="1600200"/>
                      <a:chOff x="5552629" y="1910597"/>
                      <a:chExt cx="1498600" cy="1600200"/>
                    </a:xfrm>
                  </p:grpSpPr>
                  <p:pic>
                    <p:nvPicPr>
                      <p:cNvPr id="238" name="Picture 237"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239" name="Rectangle 238"/>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220" name="Group 219"/>
                    <p:cNvGrpSpPr/>
                    <p:nvPr/>
                  </p:nvGrpSpPr>
                  <p:grpSpPr>
                    <a:xfrm>
                      <a:off x="3375512" y="695026"/>
                      <a:ext cx="1498600" cy="1600200"/>
                      <a:chOff x="5552629" y="1910597"/>
                      <a:chExt cx="1498600" cy="1600200"/>
                    </a:xfrm>
                  </p:grpSpPr>
                  <p:pic>
                    <p:nvPicPr>
                      <p:cNvPr id="236" name="Picture 235"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237" name="Rectangle 236"/>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221" name="Group 220"/>
                    <p:cNvGrpSpPr/>
                    <p:nvPr/>
                  </p:nvGrpSpPr>
                  <p:grpSpPr>
                    <a:xfrm>
                      <a:off x="4870509" y="695026"/>
                      <a:ext cx="1498600" cy="1600200"/>
                      <a:chOff x="5552629" y="1910597"/>
                      <a:chExt cx="1498600" cy="1600200"/>
                    </a:xfrm>
                  </p:grpSpPr>
                  <p:pic>
                    <p:nvPicPr>
                      <p:cNvPr id="234" name="Picture 233"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235" name="Rectangle 234"/>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222" name="Group 221"/>
                    <p:cNvGrpSpPr/>
                    <p:nvPr/>
                  </p:nvGrpSpPr>
                  <p:grpSpPr>
                    <a:xfrm>
                      <a:off x="6383649" y="695026"/>
                      <a:ext cx="1498600" cy="1600200"/>
                      <a:chOff x="5552629" y="1910597"/>
                      <a:chExt cx="1498600" cy="1600200"/>
                    </a:xfrm>
                  </p:grpSpPr>
                  <p:pic>
                    <p:nvPicPr>
                      <p:cNvPr id="232" name="Picture 231"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233" name="Rectangle 232"/>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223" name="Group 222"/>
                    <p:cNvGrpSpPr/>
                    <p:nvPr/>
                  </p:nvGrpSpPr>
                  <p:grpSpPr>
                    <a:xfrm>
                      <a:off x="7878646" y="695026"/>
                      <a:ext cx="1498600" cy="1600200"/>
                      <a:chOff x="5552629" y="1910597"/>
                      <a:chExt cx="1498600" cy="1600200"/>
                    </a:xfrm>
                  </p:grpSpPr>
                  <p:pic>
                    <p:nvPicPr>
                      <p:cNvPr id="230" name="Picture 229"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231" name="Rectangle 230"/>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224" name="Group 223"/>
                    <p:cNvGrpSpPr/>
                    <p:nvPr/>
                  </p:nvGrpSpPr>
                  <p:grpSpPr>
                    <a:xfrm>
                      <a:off x="9377246" y="695026"/>
                      <a:ext cx="1498600" cy="1600200"/>
                      <a:chOff x="5552629" y="1910597"/>
                      <a:chExt cx="1498600" cy="1600200"/>
                    </a:xfrm>
                  </p:grpSpPr>
                  <p:pic>
                    <p:nvPicPr>
                      <p:cNvPr id="228" name="Picture 227"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229" name="Rectangle 228"/>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225" name="Group 224"/>
                    <p:cNvGrpSpPr/>
                    <p:nvPr/>
                  </p:nvGrpSpPr>
                  <p:grpSpPr>
                    <a:xfrm>
                      <a:off x="10872243" y="695026"/>
                      <a:ext cx="1498600" cy="1600200"/>
                      <a:chOff x="5552629" y="1910597"/>
                      <a:chExt cx="1498600" cy="1600200"/>
                    </a:xfrm>
                  </p:grpSpPr>
                  <p:pic>
                    <p:nvPicPr>
                      <p:cNvPr id="226" name="Picture 225"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227" name="Rectangle 226"/>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grpSp>
          </p:grpSp>
          <p:grpSp>
            <p:nvGrpSpPr>
              <p:cNvPr id="267" name="Group 266"/>
              <p:cNvGrpSpPr/>
              <p:nvPr/>
            </p:nvGrpSpPr>
            <p:grpSpPr>
              <a:xfrm>
                <a:off x="380418" y="2694514"/>
                <a:ext cx="5987622" cy="2001151"/>
                <a:chOff x="381273" y="695026"/>
                <a:chExt cx="5987622" cy="2001151"/>
              </a:xfrm>
            </p:grpSpPr>
            <p:grpSp>
              <p:nvGrpSpPr>
                <p:cNvPr id="268" name="Group 267"/>
                <p:cNvGrpSpPr/>
                <p:nvPr/>
              </p:nvGrpSpPr>
              <p:grpSpPr>
                <a:xfrm>
                  <a:off x="381915" y="695026"/>
                  <a:ext cx="5986767" cy="401228"/>
                  <a:chOff x="381915" y="695026"/>
                  <a:chExt cx="5986767" cy="401228"/>
                </a:xfrm>
              </p:grpSpPr>
              <p:grpSp>
                <p:nvGrpSpPr>
                  <p:cNvPr id="473" name="Group 472"/>
                  <p:cNvGrpSpPr/>
                  <p:nvPr/>
                </p:nvGrpSpPr>
                <p:grpSpPr>
                  <a:xfrm>
                    <a:off x="381915" y="695026"/>
                    <a:ext cx="2993597" cy="399565"/>
                    <a:chOff x="381915" y="695026"/>
                    <a:chExt cx="11988928" cy="1600200"/>
                  </a:xfrm>
                </p:grpSpPr>
                <p:grpSp>
                  <p:nvGrpSpPr>
                    <p:cNvPr id="499" name="Group 498"/>
                    <p:cNvGrpSpPr/>
                    <p:nvPr/>
                  </p:nvGrpSpPr>
                  <p:grpSpPr>
                    <a:xfrm>
                      <a:off x="381915" y="695026"/>
                      <a:ext cx="1498600" cy="1600200"/>
                      <a:chOff x="5552629" y="1910597"/>
                      <a:chExt cx="1498600" cy="1600200"/>
                    </a:xfrm>
                  </p:grpSpPr>
                  <p:pic>
                    <p:nvPicPr>
                      <p:cNvPr id="521" name="Picture 520"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522" name="Rectangle 521"/>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500" name="Group 499"/>
                    <p:cNvGrpSpPr/>
                    <p:nvPr/>
                  </p:nvGrpSpPr>
                  <p:grpSpPr>
                    <a:xfrm>
                      <a:off x="1876912" y="695026"/>
                      <a:ext cx="1498600" cy="1600200"/>
                      <a:chOff x="5552629" y="1910597"/>
                      <a:chExt cx="1498600" cy="1600200"/>
                    </a:xfrm>
                  </p:grpSpPr>
                  <p:pic>
                    <p:nvPicPr>
                      <p:cNvPr id="519" name="Picture 518"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520" name="Rectangle 519"/>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501" name="Group 500"/>
                    <p:cNvGrpSpPr/>
                    <p:nvPr/>
                  </p:nvGrpSpPr>
                  <p:grpSpPr>
                    <a:xfrm>
                      <a:off x="3375512" y="695026"/>
                      <a:ext cx="1498600" cy="1600200"/>
                      <a:chOff x="5552629" y="1910597"/>
                      <a:chExt cx="1498600" cy="1600200"/>
                    </a:xfrm>
                  </p:grpSpPr>
                  <p:pic>
                    <p:nvPicPr>
                      <p:cNvPr id="517" name="Picture 516"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518" name="Rectangle 517"/>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502" name="Group 501"/>
                    <p:cNvGrpSpPr/>
                    <p:nvPr/>
                  </p:nvGrpSpPr>
                  <p:grpSpPr>
                    <a:xfrm>
                      <a:off x="4870509" y="695026"/>
                      <a:ext cx="1498600" cy="1600200"/>
                      <a:chOff x="5552629" y="1910597"/>
                      <a:chExt cx="1498600" cy="1600200"/>
                    </a:xfrm>
                  </p:grpSpPr>
                  <p:pic>
                    <p:nvPicPr>
                      <p:cNvPr id="515" name="Picture 514"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516" name="Rectangle 515"/>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503" name="Group 502"/>
                    <p:cNvGrpSpPr/>
                    <p:nvPr/>
                  </p:nvGrpSpPr>
                  <p:grpSpPr>
                    <a:xfrm>
                      <a:off x="6383649" y="695026"/>
                      <a:ext cx="1498600" cy="1600200"/>
                      <a:chOff x="5552629" y="1910597"/>
                      <a:chExt cx="1498600" cy="1600200"/>
                    </a:xfrm>
                  </p:grpSpPr>
                  <p:pic>
                    <p:nvPicPr>
                      <p:cNvPr id="513" name="Picture 512"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514" name="Rectangle 513"/>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504" name="Group 503"/>
                    <p:cNvGrpSpPr/>
                    <p:nvPr/>
                  </p:nvGrpSpPr>
                  <p:grpSpPr>
                    <a:xfrm>
                      <a:off x="7878646" y="695026"/>
                      <a:ext cx="1498600" cy="1600200"/>
                      <a:chOff x="5552629" y="1910597"/>
                      <a:chExt cx="1498600" cy="1600200"/>
                    </a:xfrm>
                  </p:grpSpPr>
                  <p:pic>
                    <p:nvPicPr>
                      <p:cNvPr id="511" name="Picture 510"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512" name="Rectangle 511"/>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505" name="Group 504"/>
                    <p:cNvGrpSpPr/>
                    <p:nvPr/>
                  </p:nvGrpSpPr>
                  <p:grpSpPr>
                    <a:xfrm>
                      <a:off x="9377246" y="695026"/>
                      <a:ext cx="1498600" cy="1600200"/>
                      <a:chOff x="5552629" y="1910597"/>
                      <a:chExt cx="1498600" cy="1600200"/>
                    </a:xfrm>
                  </p:grpSpPr>
                  <p:pic>
                    <p:nvPicPr>
                      <p:cNvPr id="509" name="Picture 508"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510" name="Rectangle 509"/>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506" name="Group 505"/>
                    <p:cNvGrpSpPr/>
                    <p:nvPr/>
                  </p:nvGrpSpPr>
                  <p:grpSpPr>
                    <a:xfrm>
                      <a:off x="10872243" y="695026"/>
                      <a:ext cx="1498600" cy="1600200"/>
                      <a:chOff x="5552629" y="1910597"/>
                      <a:chExt cx="1498600" cy="1600200"/>
                    </a:xfrm>
                  </p:grpSpPr>
                  <p:pic>
                    <p:nvPicPr>
                      <p:cNvPr id="507" name="Picture 506"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508" name="Rectangle 507"/>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grpSp>
                <p:nvGrpSpPr>
                  <p:cNvPr id="474" name="Group 473"/>
                  <p:cNvGrpSpPr/>
                  <p:nvPr/>
                </p:nvGrpSpPr>
                <p:grpSpPr>
                  <a:xfrm>
                    <a:off x="3375085" y="696689"/>
                    <a:ext cx="2993597" cy="399565"/>
                    <a:chOff x="381915" y="695026"/>
                    <a:chExt cx="11988928" cy="1600200"/>
                  </a:xfrm>
                </p:grpSpPr>
                <p:grpSp>
                  <p:nvGrpSpPr>
                    <p:cNvPr id="475" name="Group 474"/>
                    <p:cNvGrpSpPr/>
                    <p:nvPr/>
                  </p:nvGrpSpPr>
                  <p:grpSpPr>
                    <a:xfrm>
                      <a:off x="381915" y="695026"/>
                      <a:ext cx="1498600" cy="1600200"/>
                      <a:chOff x="5552629" y="1910597"/>
                      <a:chExt cx="1498600" cy="1600200"/>
                    </a:xfrm>
                  </p:grpSpPr>
                  <p:pic>
                    <p:nvPicPr>
                      <p:cNvPr id="497" name="Picture 496"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498" name="Rectangle 497"/>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476" name="Group 475"/>
                    <p:cNvGrpSpPr/>
                    <p:nvPr/>
                  </p:nvGrpSpPr>
                  <p:grpSpPr>
                    <a:xfrm>
                      <a:off x="1876912" y="695026"/>
                      <a:ext cx="1498600" cy="1600200"/>
                      <a:chOff x="5552629" y="1910597"/>
                      <a:chExt cx="1498600" cy="1600200"/>
                    </a:xfrm>
                  </p:grpSpPr>
                  <p:pic>
                    <p:nvPicPr>
                      <p:cNvPr id="495" name="Picture 494"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496" name="Rectangle 495"/>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477" name="Group 476"/>
                    <p:cNvGrpSpPr/>
                    <p:nvPr/>
                  </p:nvGrpSpPr>
                  <p:grpSpPr>
                    <a:xfrm>
                      <a:off x="3375512" y="695026"/>
                      <a:ext cx="1498600" cy="1600200"/>
                      <a:chOff x="5552629" y="1910597"/>
                      <a:chExt cx="1498600" cy="1600200"/>
                    </a:xfrm>
                  </p:grpSpPr>
                  <p:pic>
                    <p:nvPicPr>
                      <p:cNvPr id="493" name="Picture 492"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494" name="Rectangle 493"/>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478" name="Group 477"/>
                    <p:cNvGrpSpPr/>
                    <p:nvPr/>
                  </p:nvGrpSpPr>
                  <p:grpSpPr>
                    <a:xfrm>
                      <a:off x="4870509" y="695026"/>
                      <a:ext cx="1498600" cy="1600200"/>
                      <a:chOff x="5552629" y="1910597"/>
                      <a:chExt cx="1498600" cy="1600200"/>
                    </a:xfrm>
                  </p:grpSpPr>
                  <p:pic>
                    <p:nvPicPr>
                      <p:cNvPr id="491" name="Picture 490"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492" name="Rectangle 491"/>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479" name="Group 478"/>
                    <p:cNvGrpSpPr/>
                    <p:nvPr/>
                  </p:nvGrpSpPr>
                  <p:grpSpPr>
                    <a:xfrm>
                      <a:off x="6383649" y="695026"/>
                      <a:ext cx="1498600" cy="1600200"/>
                      <a:chOff x="5552629" y="1910597"/>
                      <a:chExt cx="1498600" cy="1600200"/>
                    </a:xfrm>
                  </p:grpSpPr>
                  <p:pic>
                    <p:nvPicPr>
                      <p:cNvPr id="489" name="Picture 488"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490" name="Rectangle 489"/>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480" name="Group 479"/>
                    <p:cNvGrpSpPr/>
                    <p:nvPr/>
                  </p:nvGrpSpPr>
                  <p:grpSpPr>
                    <a:xfrm>
                      <a:off x="7878646" y="695026"/>
                      <a:ext cx="1498600" cy="1600200"/>
                      <a:chOff x="5552629" y="1910597"/>
                      <a:chExt cx="1498600" cy="1600200"/>
                    </a:xfrm>
                  </p:grpSpPr>
                  <p:pic>
                    <p:nvPicPr>
                      <p:cNvPr id="487" name="Picture 486"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488" name="Rectangle 487"/>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481" name="Group 480"/>
                    <p:cNvGrpSpPr/>
                    <p:nvPr/>
                  </p:nvGrpSpPr>
                  <p:grpSpPr>
                    <a:xfrm>
                      <a:off x="9377246" y="695026"/>
                      <a:ext cx="1498600" cy="1600200"/>
                      <a:chOff x="5552629" y="1910597"/>
                      <a:chExt cx="1498600" cy="1600200"/>
                    </a:xfrm>
                  </p:grpSpPr>
                  <p:pic>
                    <p:nvPicPr>
                      <p:cNvPr id="485" name="Picture 484"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486" name="Rectangle 485"/>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482" name="Group 481"/>
                    <p:cNvGrpSpPr/>
                    <p:nvPr/>
                  </p:nvGrpSpPr>
                  <p:grpSpPr>
                    <a:xfrm>
                      <a:off x="10872243" y="695026"/>
                      <a:ext cx="1498600" cy="1600200"/>
                      <a:chOff x="5552629" y="1910597"/>
                      <a:chExt cx="1498600" cy="1600200"/>
                    </a:xfrm>
                  </p:grpSpPr>
                  <p:pic>
                    <p:nvPicPr>
                      <p:cNvPr id="483" name="Picture 482"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484" name="Rectangle 483"/>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grpSp>
            <p:grpSp>
              <p:nvGrpSpPr>
                <p:cNvPr id="269" name="Group 268"/>
                <p:cNvGrpSpPr/>
                <p:nvPr/>
              </p:nvGrpSpPr>
              <p:grpSpPr>
                <a:xfrm>
                  <a:off x="382128" y="1094591"/>
                  <a:ext cx="5986767" cy="401228"/>
                  <a:chOff x="381915" y="695026"/>
                  <a:chExt cx="5986767" cy="401228"/>
                </a:xfrm>
              </p:grpSpPr>
              <p:grpSp>
                <p:nvGrpSpPr>
                  <p:cNvPr id="423" name="Group 422"/>
                  <p:cNvGrpSpPr/>
                  <p:nvPr/>
                </p:nvGrpSpPr>
                <p:grpSpPr>
                  <a:xfrm>
                    <a:off x="381915" y="695026"/>
                    <a:ext cx="2993597" cy="399565"/>
                    <a:chOff x="381915" y="695026"/>
                    <a:chExt cx="11988928" cy="1600200"/>
                  </a:xfrm>
                </p:grpSpPr>
                <p:grpSp>
                  <p:nvGrpSpPr>
                    <p:cNvPr id="449" name="Group 448"/>
                    <p:cNvGrpSpPr/>
                    <p:nvPr/>
                  </p:nvGrpSpPr>
                  <p:grpSpPr>
                    <a:xfrm>
                      <a:off x="381915" y="695026"/>
                      <a:ext cx="1498600" cy="1600200"/>
                      <a:chOff x="5552629" y="1910597"/>
                      <a:chExt cx="1498600" cy="1600200"/>
                    </a:xfrm>
                  </p:grpSpPr>
                  <p:pic>
                    <p:nvPicPr>
                      <p:cNvPr id="471" name="Picture 470"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472" name="Rectangle 471"/>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450" name="Group 449"/>
                    <p:cNvGrpSpPr/>
                    <p:nvPr/>
                  </p:nvGrpSpPr>
                  <p:grpSpPr>
                    <a:xfrm>
                      <a:off x="1876912" y="695026"/>
                      <a:ext cx="1498600" cy="1600200"/>
                      <a:chOff x="5552629" y="1910597"/>
                      <a:chExt cx="1498600" cy="1600200"/>
                    </a:xfrm>
                  </p:grpSpPr>
                  <p:pic>
                    <p:nvPicPr>
                      <p:cNvPr id="469" name="Picture 468"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470" name="Rectangle 469"/>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451" name="Group 450"/>
                    <p:cNvGrpSpPr/>
                    <p:nvPr/>
                  </p:nvGrpSpPr>
                  <p:grpSpPr>
                    <a:xfrm>
                      <a:off x="3375512" y="695026"/>
                      <a:ext cx="1498600" cy="1600200"/>
                      <a:chOff x="5552629" y="1910597"/>
                      <a:chExt cx="1498600" cy="1600200"/>
                    </a:xfrm>
                  </p:grpSpPr>
                  <p:pic>
                    <p:nvPicPr>
                      <p:cNvPr id="467" name="Picture 466"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468" name="Rectangle 467"/>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452" name="Group 451"/>
                    <p:cNvGrpSpPr/>
                    <p:nvPr/>
                  </p:nvGrpSpPr>
                  <p:grpSpPr>
                    <a:xfrm>
                      <a:off x="4870509" y="695026"/>
                      <a:ext cx="1498600" cy="1600200"/>
                      <a:chOff x="5552629" y="1910597"/>
                      <a:chExt cx="1498600" cy="1600200"/>
                    </a:xfrm>
                  </p:grpSpPr>
                  <p:pic>
                    <p:nvPicPr>
                      <p:cNvPr id="465" name="Picture 464"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466" name="Rectangle 465"/>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453" name="Group 452"/>
                    <p:cNvGrpSpPr/>
                    <p:nvPr/>
                  </p:nvGrpSpPr>
                  <p:grpSpPr>
                    <a:xfrm>
                      <a:off x="6383649" y="695026"/>
                      <a:ext cx="1498600" cy="1600200"/>
                      <a:chOff x="5552629" y="1910597"/>
                      <a:chExt cx="1498600" cy="1600200"/>
                    </a:xfrm>
                  </p:grpSpPr>
                  <p:pic>
                    <p:nvPicPr>
                      <p:cNvPr id="463" name="Picture 462"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464" name="Rectangle 463"/>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454" name="Group 453"/>
                    <p:cNvGrpSpPr/>
                    <p:nvPr/>
                  </p:nvGrpSpPr>
                  <p:grpSpPr>
                    <a:xfrm>
                      <a:off x="7878646" y="695026"/>
                      <a:ext cx="1498600" cy="1600200"/>
                      <a:chOff x="5552629" y="1910597"/>
                      <a:chExt cx="1498600" cy="1600200"/>
                    </a:xfrm>
                  </p:grpSpPr>
                  <p:pic>
                    <p:nvPicPr>
                      <p:cNvPr id="461" name="Picture 460"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462" name="Rectangle 461"/>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455" name="Group 454"/>
                    <p:cNvGrpSpPr/>
                    <p:nvPr/>
                  </p:nvGrpSpPr>
                  <p:grpSpPr>
                    <a:xfrm>
                      <a:off x="9377246" y="695026"/>
                      <a:ext cx="1498600" cy="1600200"/>
                      <a:chOff x="5552629" y="1910597"/>
                      <a:chExt cx="1498600" cy="1600200"/>
                    </a:xfrm>
                  </p:grpSpPr>
                  <p:pic>
                    <p:nvPicPr>
                      <p:cNvPr id="459" name="Picture 458"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460" name="Rectangle 459"/>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456" name="Group 455"/>
                    <p:cNvGrpSpPr/>
                    <p:nvPr/>
                  </p:nvGrpSpPr>
                  <p:grpSpPr>
                    <a:xfrm>
                      <a:off x="10872243" y="695026"/>
                      <a:ext cx="1498600" cy="1600200"/>
                      <a:chOff x="5552629" y="1910597"/>
                      <a:chExt cx="1498600" cy="1600200"/>
                    </a:xfrm>
                  </p:grpSpPr>
                  <p:pic>
                    <p:nvPicPr>
                      <p:cNvPr id="457" name="Picture 456"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458" name="Rectangle 457"/>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grpSp>
                <p:nvGrpSpPr>
                  <p:cNvPr id="424" name="Group 423"/>
                  <p:cNvGrpSpPr/>
                  <p:nvPr/>
                </p:nvGrpSpPr>
                <p:grpSpPr>
                  <a:xfrm>
                    <a:off x="3375085" y="696689"/>
                    <a:ext cx="2993597" cy="399565"/>
                    <a:chOff x="381915" y="695026"/>
                    <a:chExt cx="11988928" cy="1600200"/>
                  </a:xfrm>
                </p:grpSpPr>
                <p:grpSp>
                  <p:nvGrpSpPr>
                    <p:cNvPr id="425" name="Group 424"/>
                    <p:cNvGrpSpPr/>
                    <p:nvPr/>
                  </p:nvGrpSpPr>
                  <p:grpSpPr>
                    <a:xfrm>
                      <a:off x="381915" y="695026"/>
                      <a:ext cx="1498600" cy="1600200"/>
                      <a:chOff x="5552629" y="1910597"/>
                      <a:chExt cx="1498600" cy="1600200"/>
                    </a:xfrm>
                  </p:grpSpPr>
                  <p:pic>
                    <p:nvPicPr>
                      <p:cNvPr id="447" name="Picture 446"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448" name="Rectangle 447"/>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426" name="Group 425"/>
                    <p:cNvGrpSpPr/>
                    <p:nvPr/>
                  </p:nvGrpSpPr>
                  <p:grpSpPr>
                    <a:xfrm>
                      <a:off x="1876912" y="695026"/>
                      <a:ext cx="1498600" cy="1600200"/>
                      <a:chOff x="5552629" y="1910597"/>
                      <a:chExt cx="1498600" cy="1600200"/>
                    </a:xfrm>
                  </p:grpSpPr>
                  <p:pic>
                    <p:nvPicPr>
                      <p:cNvPr id="445" name="Picture 444"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446" name="Rectangle 445"/>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427" name="Group 426"/>
                    <p:cNvGrpSpPr/>
                    <p:nvPr/>
                  </p:nvGrpSpPr>
                  <p:grpSpPr>
                    <a:xfrm>
                      <a:off x="3375512" y="695026"/>
                      <a:ext cx="1498600" cy="1600200"/>
                      <a:chOff x="5552629" y="1910597"/>
                      <a:chExt cx="1498600" cy="1600200"/>
                    </a:xfrm>
                  </p:grpSpPr>
                  <p:pic>
                    <p:nvPicPr>
                      <p:cNvPr id="443" name="Picture 442"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444" name="Rectangle 443"/>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428" name="Group 427"/>
                    <p:cNvGrpSpPr/>
                    <p:nvPr/>
                  </p:nvGrpSpPr>
                  <p:grpSpPr>
                    <a:xfrm>
                      <a:off x="4870509" y="695026"/>
                      <a:ext cx="1498600" cy="1600200"/>
                      <a:chOff x="5552629" y="1910597"/>
                      <a:chExt cx="1498600" cy="1600200"/>
                    </a:xfrm>
                  </p:grpSpPr>
                  <p:pic>
                    <p:nvPicPr>
                      <p:cNvPr id="441" name="Picture 440"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442" name="Rectangle 441"/>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429" name="Group 428"/>
                    <p:cNvGrpSpPr/>
                    <p:nvPr/>
                  </p:nvGrpSpPr>
                  <p:grpSpPr>
                    <a:xfrm>
                      <a:off x="6383649" y="695026"/>
                      <a:ext cx="1498600" cy="1600200"/>
                      <a:chOff x="5552629" y="1910597"/>
                      <a:chExt cx="1498600" cy="1600200"/>
                    </a:xfrm>
                  </p:grpSpPr>
                  <p:pic>
                    <p:nvPicPr>
                      <p:cNvPr id="439" name="Picture 438"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440" name="Rectangle 439"/>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430" name="Group 429"/>
                    <p:cNvGrpSpPr/>
                    <p:nvPr/>
                  </p:nvGrpSpPr>
                  <p:grpSpPr>
                    <a:xfrm>
                      <a:off x="7878646" y="695026"/>
                      <a:ext cx="1498600" cy="1600200"/>
                      <a:chOff x="5552629" y="1910597"/>
                      <a:chExt cx="1498600" cy="1600200"/>
                    </a:xfrm>
                  </p:grpSpPr>
                  <p:pic>
                    <p:nvPicPr>
                      <p:cNvPr id="437" name="Picture 436"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438" name="Rectangle 437"/>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431" name="Group 430"/>
                    <p:cNvGrpSpPr/>
                    <p:nvPr/>
                  </p:nvGrpSpPr>
                  <p:grpSpPr>
                    <a:xfrm>
                      <a:off x="9377246" y="695026"/>
                      <a:ext cx="1498600" cy="1600200"/>
                      <a:chOff x="5552629" y="1910597"/>
                      <a:chExt cx="1498600" cy="1600200"/>
                    </a:xfrm>
                  </p:grpSpPr>
                  <p:pic>
                    <p:nvPicPr>
                      <p:cNvPr id="435" name="Picture 434"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436" name="Rectangle 435"/>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432" name="Group 431"/>
                    <p:cNvGrpSpPr/>
                    <p:nvPr/>
                  </p:nvGrpSpPr>
                  <p:grpSpPr>
                    <a:xfrm>
                      <a:off x="10872243" y="695026"/>
                      <a:ext cx="1498600" cy="1600200"/>
                      <a:chOff x="5552629" y="1910597"/>
                      <a:chExt cx="1498600" cy="1600200"/>
                    </a:xfrm>
                  </p:grpSpPr>
                  <p:pic>
                    <p:nvPicPr>
                      <p:cNvPr id="433" name="Picture 432"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434" name="Rectangle 433"/>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grpSp>
            <p:grpSp>
              <p:nvGrpSpPr>
                <p:cNvPr id="270" name="Group 269"/>
                <p:cNvGrpSpPr/>
                <p:nvPr/>
              </p:nvGrpSpPr>
              <p:grpSpPr>
                <a:xfrm>
                  <a:off x="381701" y="1495819"/>
                  <a:ext cx="5986767" cy="401228"/>
                  <a:chOff x="381915" y="695026"/>
                  <a:chExt cx="5986767" cy="401228"/>
                </a:xfrm>
              </p:grpSpPr>
              <p:grpSp>
                <p:nvGrpSpPr>
                  <p:cNvPr id="373" name="Group 372"/>
                  <p:cNvGrpSpPr/>
                  <p:nvPr/>
                </p:nvGrpSpPr>
                <p:grpSpPr>
                  <a:xfrm>
                    <a:off x="381915" y="695026"/>
                    <a:ext cx="2993597" cy="399565"/>
                    <a:chOff x="381915" y="695026"/>
                    <a:chExt cx="11988928" cy="1600200"/>
                  </a:xfrm>
                </p:grpSpPr>
                <p:grpSp>
                  <p:nvGrpSpPr>
                    <p:cNvPr id="399" name="Group 398"/>
                    <p:cNvGrpSpPr/>
                    <p:nvPr/>
                  </p:nvGrpSpPr>
                  <p:grpSpPr>
                    <a:xfrm>
                      <a:off x="381915" y="695026"/>
                      <a:ext cx="1498600" cy="1600200"/>
                      <a:chOff x="5552629" y="1910597"/>
                      <a:chExt cx="1498600" cy="1600200"/>
                    </a:xfrm>
                  </p:grpSpPr>
                  <p:pic>
                    <p:nvPicPr>
                      <p:cNvPr id="421" name="Picture 420"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422" name="Rectangle 421"/>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400" name="Group 399"/>
                    <p:cNvGrpSpPr/>
                    <p:nvPr/>
                  </p:nvGrpSpPr>
                  <p:grpSpPr>
                    <a:xfrm>
                      <a:off x="1876912" y="695026"/>
                      <a:ext cx="1498600" cy="1600200"/>
                      <a:chOff x="5552629" y="1910597"/>
                      <a:chExt cx="1498600" cy="1600200"/>
                    </a:xfrm>
                  </p:grpSpPr>
                  <p:pic>
                    <p:nvPicPr>
                      <p:cNvPr id="419" name="Picture 418"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420" name="Rectangle 419"/>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401" name="Group 400"/>
                    <p:cNvGrpSpPr/>
                    <p:nvPr/>
                  </p:nvGrpSpPr>
                  <p:grpSpPr>
                    <a:xfrm>
                      <a:off x="3375512" y="695026"/>
                      <a:ext cx="1498600" cy="1600200"/>
                      <a:chOff x="5552629" y="1910597"/>
                      <a:chExt cx="1498600" cy="1600200"/>
                    </a:xfrm>
                  </p:grpSpPr>
                  <p:pic>
                    <p:nvPicPr>
                      <p:cNvPr id="417" name="Picture 416"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418" name="Rectangle 417"/>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402" name="Group 401"/>
                    <p:cNvGrpSpPr/>
                    <p:nvPr/>
                  </p:nvGrpSpPr>
                  <p:grpSpPr>
                    <a:xfrm>
                      <a:off x="4870509" y="695026"/>
                      <a:ext cx="1498600" cy="1600200"/>
                      <a:chOff x="5552629" y="1910597"/>
                      <a:chExt cx="1498600" cy="1600200"/>
                    </a:xfrm>
                  </p:grpSpPr>
                  <p:pic>
                    <p:nvPicPr>
                      <p:cNvPr id="415" name="Picture 414"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416" name="Rectangle 415"/>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403" name="Group 402"/>
                    <p:cNvGrpSpPr/>
                    <p:nvPr/>
                  </p:nvGrpSpPr>
                  <p:grpSpPr>
                    <a:xfrm>
                      <a:off x="6383649" y="695026"/>
                      <a:ext cx="1498600" cy="1600200"/>
                      <a:chOff x="5552629" y="1910597"/>
                      <a:chExt cx="1498600" cy="1600200"/>
                    </a:xfrm>
                  </p:grpSpPr>
                  <p:pic>
                    <p:nvPicPr>
                      <p:cNvPr id="413" name="Picture 412"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414" name="Rectangle 413"/>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404" name="Group 403"/>
                    <p:cNvGrpSpPr/>
                    <p:nvPr/>
                  </p:nvGrpSpPr>
                  <p:grpSpPr>
                    <a:xfrm>
                      <a:off x="7878646" y="695026"/>
                      <a:ext cx="1498600" cy="1600200"/>
                      <a:chOff x="5552629" y="1910597"/>
                      <a:chExt cx="1498600" cy="1600200"/>
                    </a:xfrm>
                  </p:grpSpPr>
                  <p:pic>
                    <p:nvPicPr>
                      <p:cNvPr id="411" name="Picture 410"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412" name="Rectangle 411"/>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405" name="Group 404"/>
                    <p:cNvGrpSpPr/>
                    <p:nvPr/>
                  </p:nvGrpSpPr>
                  <p:grpSpPr>
                    <a:xfrm>
                      <a:off x="9377246" y="695026"/>
                      <a:ext cx="1498600" cy="1600200"/>
                      <a:chOff x="5552629" y="1910597"/>
                      <a:chExt cx="1498600" cy="1600200"/>
                    </a:xfrm>
                  </p:grpSpPr>
                  <p:pic>
                    <p:nvPicPr>
                      <p:cNvPr id="409" name="Picture 408"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410" name="Rectangle 409"/>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406" name="Group 405"/>
                    <p:cNvGrpSpPr/>
                    <p:nvPr/>
                  </p:nvGrpSpPr>
                  <p:grpSpPr>
                    <a:xfrm>
                      <a:off x="10872243" y="695026"/>
                      <a:ext cx="1498600" cy="1600200"/>
                      <a:chOff x="5552629" y="1910597"/>
                      <a:chExt cx="1498600" cy="1600200"/>
                    </a:xfrm>
                  </p:grpSpPr>
                  <p:pic>
                    <p:nvPicPr>
                      <p:cNvPr id="407" name="Picture 406"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408" name="Rectangle 407"/>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grpSp>
                <p:nvGrpSpPr>
                  <p:cNvPr id="374" name="Group 373"/>
                  <p:cNvGrpSpPr/>
                  <p:nvPr/>
                </p:nvGrpSpPr>
                <p:grpSpPr>
                  <a:xfrm>
                    <a:off x="3375085" y="696689"/>
                    <a:ext cx="2993597" cy="399565"/>
                    <a:chOff x="381915" y="695026"/>
                    <a:chExt cx="11988928" cy="1600200"/>
                  </a:xfrm>
                </p:grpSpPr>
                <p:grpSp>
                  <p:nvGrpSpPr>
                    <p:cNvPr id="375" name="Group 374"/>
                    <p:cNvGrpSpPr/>
                    <p:nvPr/>
                  </p:nvGrpSpPr>
                  <p:grpSpPr>
                    <a:xfrm>
                      <a:off x="381915" y="695026"/>
                      <a:ext cx="1498600" cy="1600200"/>
                      <a:chOff x="5552629" y="1910597"/>
                      <a:chExt cx="1498600" cy="1600200"/>
                    </a:xfrm>
                  </p:grpSpPr>
                  <p:pic>
                    <p:nvPicPr>
                      <p:cNvPr id="397" name="Picture 396"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398" name="Rectangle 397"/>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376" name="Group 375"/>
                    <p:cNvGrpSpPr/>
                    <p:nvPr/>
                  </p:nvGrpSpPr>
                  <p:grpSpPr>
                    <a:xfrm>
                      <a:off x="1876912" y="695026"/>
                      <a:ext cx="1498600" cy="1600200"/>
                      <a:chOff x="5552629" y="1910597"/>
                      <a:chExt cx="1498600" cy="1600200"/>
                    </a:xfrm>
                  </p:grpSpPr>
                  <p:pic>
                    <p:nvPicPr>
                      <p:cNvPr id="395" name="Picture 394"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396" name="Rectangle 395"/>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377" name="Group 376"/>
                    <p:cNvGrpSpPr/>
                    <p:nvPr/>
                  </p:nvGrpSpPr>
                  <p:grpSpPr>
                    <a:xfrm>
                      <a:off x="3375512" y="695026"/>
                      <a:ext cx="1498600" cy="1600200"/>
                      <a:chOff x="5552629" y="1910597"/>
                      <a:chExt cx="1498600" cy="1600200"/>
                    </a:xfrm>
                  </p:grpSpPr>
                  <p:pic>
                    <p:nvPicPr>
                      <p:cNvPr id="393" name="Picture 392"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394" name="Rectangle 393"/>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378" name="Group 377"/>
                    <p:cNvGrpSpPr/>
                    <p:nvPr/>
                  </p:nvGrpSpPr>
                  <p:grpSpPr>
                    <a:xfrm>
                      <a:off x="4870509" y="695026"/>
                      <a:ext cx="1498600" cy="1600200"/>
                      <a:chOff x="5552629" y="1910597"/>
                      <a:chExt cx="1498600" cy="1600200"/>
                    </a:xfrm>
                  </p:grpSpPr>
                  <p:pic>
                    <p:nvPicPr>
                      <p:cNvPr id="391" name="Picture 390"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392" name="Rectangle 391"/>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379" name="Group 378"/>
                    <p:cNvGrpSpPr/>
                    <p:nvPr/>
                  </p:nvGrpSpPr>
                  <p:grpSpPr>
                    <a:xfrm>
                      <a:off x="6383649" y="695026"/>
                      <a:ext cx="1498600" cy="1600200"/>
                      <a:chOff x="5552629" y="1910597"/>
                      <a:chExt cx="1498600" cy="1600200"/>
                    </a:xfrm>
                  </p:grpSpPr>
                  <p:pic>
                    <p:nvPicPr>
                      <p:cNvPr id="389" name="Picture 388"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390" name="Rectangle 389"/>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380" name="Group 379"/>
                    <p:cNvGrpSpPr/>
                    <p:nvPr/>
                  </p:nvGrpSpPr>
                  <p:grpSpPr>
                    <a:xfrm>
                      <a:off x="7878646" y="695026"/>
                      <a:ext cx="1498600" cy="1600200"/>
                      <a:chOff x="5552629" y="1910597"/>
                      <a:chExt cx="1498600" cy="1600200"/>
                    </a:xfrm>
                  </p:grpSpPr>
                  <p:pic>
                    <p:nvPicPr>
                      <p:cNvPr id="387" name="Picture 386"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388" name="Rectangle 387"/>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381" name="Group 380"/>
                    <p:cNvGrpSpPr/>
                    <p:nvPr/>
                  </p:nvGrpSpPr>
                  <p:grpSpPr>
                    <a:xfrm>
                      <a:off x="9377246" y="695026"/>
                      <a:ext cx="1498600" cy="1600200"/>
                      <a:chOff x="5552629" y="1910597"/>
                      <a:chExt cx="1498600" cy="1600200"/>
                    </a:xfrm>
                  </p:grpSpPr>
                  <p:pic>
                    <p:nvPicPr>
                      <p:cNvPr id="385" name="Picture 384"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386" name="Rectangle 385"/>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382" name="Group 381"/>
                    <p:cNvGrpSpPr/>
                    <p:nvPr/>
                  </p:nvGrpSpPr>
                  <p:grpSpPr>
                    <a:xfrm>
                      <a:off x="10872243" y="695026"/>
                      <a:ext cx="1498600" cy="1600200"/>
                      <a:chOff x="5552629" y="1910597"/>
                      <a:chExt cx="1498600" cy="1600200"/>
                    </a:xfrm>
                  </p:grpSpPr>
                  <p:pic>
                    <p:nvPicPr>
                      <p:cNvPr id="383" name="Picture 382"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384" name="Rectangle 383"/>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grpSp>
            <p:grpSp>
              <p:nvGrpSpPr>
                <p:cNvPr id="271" name="Group 270"/>
                <p:cNvGrpSpPr/>
                <p:nvPr/>
              </p:nvGrpSpPr>
              <p:grpSpPr>
                <a:xfrm>
                  <a:off x="381487" y="1895384"/>
                  <a:ext cx="5986767" cy="401228"/>
                  <a:chOff x="381915" y="695026"/>
                  <a:chExt cx="5986767" cy="401228"/>
                </a:xfrm>
              </p:grpSpPr>
              <p:grpSp>
                <p:nvGrpSpPr>
                  <p:cNvPr id="323" name="Group 322"/>
                  <p:cNvGrpSpPr/>
                  <p:nvPr/>
                </p:nvGrpSpPr>
                <p:grpSpPr>
                  <a:xfrm>
                    <a:off x="381915" y="695026"/>
                    <a:ext cx="2993597" cy="399565"/>
                    <a:chOff x="381915" y="695026"/>
                    <a:chExt cx="11988928" cy="1600200"/>
                  </a:xfrm>
                </p:grpSpPr>
                <p:grpSp>
                  <p:nvGrpSpPr>
                    <p:cNvPr id="349" name="Group 348"/>
                    <p:cNvGrpSpPr/>
                    <p:nvPr/>
                  </p:nvGrpSpPr>
                  <p:grpSpPr>
                    <a:xfrm>
                      <a:off x="381915" y="695026"/>
                      <a:ext cx="1498600" cy="1600200"/>
                      <a:chOff x="5552629" y="1910597"/>
                      <a:chExt cx="1498600" cy="1600200"/>
                    </a:xfrm>
                  </p:grpSpPr>
                  <p:pic>
                    <p:nvPicPr>
                      <p:cNvPr id="371" name="Picture 370"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372" name="Rectangle 371"/>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350" name="Group 349"/>
                    <p:cNvGrpSpPr/>
                    <p:nvPr/>
                  </p:nvGrpSpPr>
                  <p:grpSpPr>
                    <a:xfrm>
                      <a:off x="1876912" y="695026"/>
                      <a:ext cx="1498600" cy="1600200"/>
                      <a:chOff x="5552629" y="1910597"/>
                      <a:chExt cx="1498600" cy="1600200"/>
                    </a:xfrm>
                  </p:grpSpPr>
                  <p:pic>
                    <p:nvPicPr>
                      <p:cNvPr id="369" name="Picture 368"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370" name="Rectangle 369"/>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351" name="Group 350"/>
                    <p:cNvGrpSpPr/>
                    <p:nvPr/>
                  </p:nvGrpSpPr>
                  <p:grpSpPr>
                    <a:xfrm>
                      <a:off x="3375512" y="695026"/>
                      <a:ext cx="1498600" cy="1600200"/>
                      <a:chOff x="5552629" y="1910597"/>
                      <a:chExt cx="1498600" cy="1600200"/>
                    </a:xfrm>
                  </p:grpSpPr>
                  <p:pic>
                    <p:nvPicPr>
                      <p:cNvPr id="367" name="Picture 366"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368" name="Rectangle 367"/>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352" name="Group 351"/>
                    <p:cNvGrpSpPr/>
                    <p:nvPr/>
                  </p:nvGrpSpPr>
                  <p:grpSpPr>
                    <a:xfrm>
                      <a:off x="4870509" y="695026"/>
                      <a:ext cx="1498600" cy="1600200"/>
                      <a:chOff x="5552629" y="1910597"/>
                      <a:chExt cx="1498600" cy="1600200"/>
                    </a:xfrm>
                  </p:grpSpPr>
                  <p:pic>
                    <p:nvPicPr>
                      <p:cNvPr id="365" name="Picture 364"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366" name="Rectangle 365"/>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353" name="Group 352"/>
                    <p:cNvGrpSpPr/>
                    <p:nvPr/>
                  </p:nvGrpSpPr>
                  <p:grpSpPr>
                    <a:xfrm>
                      <a:off x="6383649" y="695026"/>
                      <a:ext cx="1498600" cy="1600200"/>
                      <a:chOff x="5552629" y="1910597"/>
                      <a:chExt cx="1498600" cy="1600200"/>
                    </a:xfrm>
                  </p:grpSpPr>
                  <p:pic>
                    <p:nvPicPr>
                      <p:cNvPr id="363" name="Picture 362"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364" name="Rectangle 363"/>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354" name="Group 353"/>
                    <p:cNvGrpSpPr/>
                    <p:nvPr/>
                  </p:nvGrpSpPr>
                  <p:grpSpPr>
                    <a:xfrm>
                      <a:off x="7878646" y="695026"/>
                      <a:ext cx="1498600" cy="1600200"/>
                      <a:chOff x="5552629" y="1910597"/>
                      <a:chExt cx="1498600" cy="1600200"/>
                    </a:xfrm>
                  </p:grpSpPr>
                  <p:pic>
                    <p:nvPicPr>
                      <p:cNvPr id="361" name="Picture 360"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362" name="Rectangle 361"/>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355" name="Group 354"/>
                    <p:cNvGrpSpPr/>
                    <p:nvPr/>
                  </p:nvGrpSpPr>
                  <p:grpSpPr>
                    <a:xfrm>
                      <a:off x="9377246" y="695026"/>
                      <a:ext cx="1498600" cy="1600200"/>
                      <a:chOff x="5552629" y="1910597"/>
                      <a:chExt cx="1498600" cy="1600200"/>
                    </a:xfrm>
                  </p:grpSpPr>
                  <p:pic>
                    <p:nvPicPr>
                      <p:cNvPr id="359" name="Picture 358"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360" name="Rectangle 359"/>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356" name="Group 355"/>
                    <p:cNvGrpSpPr/>
                    <p:nvPr/>
                  </p:nvGrpSpPr>
                  <p:grpSpPr>
                    <a:xfrm>
                      <a:off x="10872243" y="695026"/>
                      <a:ext cx="1498600" cy="1600200"/>
                      <a:chOff x="5552629" y="1910597"/>
                      <a:chExt cx="1498600" cy="1600200"/>
                    </a:xfrm>
                  </p:grpSpPr>
                  <p:pic>
                    <p:nvPicPr>
                      <p:cNvPr id="357" name="Picture 356"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358" name="Rectangle 357"/>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grpSp>
                <p:nvGrpSpPr>
                  <p:cNvPr id="324" name="Group 323"/>
                  <p:cNvGrpSpPr/>
                  <p:nvPr/>
                </p:nvGrpSpPr>
                <p:grpSpPr>
                  <a:xfrm>
                    <a:off x="3375085" y="696689"/>
                    <a:ext cx="2993597" cy="399565"/>
                    <a:chOff x="381915" y="695026"/>
                    <a:chExt cx="11988928" cy="1600200"/>
                  </a:xfrm>
                </p:grpSpPr>
                <p:grpSp>
                  <p:nvGrpSpPr>
                    <p:cNvPr id="325" name="Group 324"/>
                    <p:cNvGrpSpPr/>
                    <p:nvPr/>
                  </p:nvGrpSpPr>
                  <p:grpSpPr>
                    <a:xfrm>
                      <a:off x="381915" y="695026"/>
                      <a:ext cx="1498600" cy="1600200"/>
                      <a:chOff x="5552629" y="1910597"/>
                      <a:chExt cx="1498600" cy="1600200"/>
                    </a:xfrm>
                  </p:grpSpPr>
                  <p:pic>
                    <p:nvPicPr>
                      <p:cNvPr id="347" name="Picture 346"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348" name="Rectangle 347"/>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326" name="Group 325"/>
                    <p:cNvGrpSpPr/>
                    <p:nvPr/>
                  </p:nvGrpSpPr>
                  <p:grpSpPr>
                    <a:xfrm>
                      <a:off x="1876912" y="695026"/>
                      <a:ext cx="1498600" cy="1600200"/>
                      <a:chOff x="5552629" y="1910597"/>
                      <a:chExt cx="1498600" cy="1600200"/>
                    </a:xfrm>
                  </p:grpSpPr>
                  <p:pic>
                    <p:nvPicPr>
                      <p:cNvPr id="345" name="Picture 344"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346" name="Rectangle 345"/>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327" name="Group 326"/>
                    <p:cNvGrpSpPr/>
                    <p:nvPr/>
                  </p:nvGrpSpPr>
                  <p:grpSpPr>
                    <a:xfrm>
                      <a:off x="3375512" y="695026"/>
                      <a:ext cx="1498600" cy="1600200"/>
                      <a:chOff x="5552629" y="1910597"/>
                      <a:chExt cx="1498600" cy="1600200"/>
                    </a:xfrm>
                  </p:grpSpPr>
                  <p:pic>
                    <p:nvPicPr>
                      <p:cNvPr id="343" name="Picture 342"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344" name="Rectangle 343"/>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328" name="Group 327"/>
                    <p:cNvGrpSpPr/>
                    <p:nvPr/>
                  </p:nvGrpSpPr>
                  <p:grpSpPr>
                    <a:xfrm>
                      <a:off x="4870509" y="695026"/>
                      <a:ext cx="1498600" cy="1600200"/>
                      <a:chOff x="5552629" y="1910597"/>
                      <a:chExt cx="1498600" cy="1600200"/>
                    </a:xfrm>
                  </p:grpSpPr>
                  <p:pic>
                    <p:nvPicPr>
                      <p:cNvPr id="341" name="Picture 340"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342" name="Rectangle 341"/>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329" name="Group 328"/>
                    <p:cNvGrpSpPr/>
                    <p:nvPr/>
                  </p:nvGrpSpPr>
                  <p:grpSpPr>
                    <a:xfrm>
                      <a:off x="6383649" y="695026"/>
                      <a:ext cx="1498600" cy="1600200"/>
                      <a:chOff x="5552629" y="1910597"/>
                      <a:chExt cx="1498600" cy="1600200"/>
                    </a:xfrm>
                  </p:grpSpPr>
                  <p:pic>
                    <p:nvPicPr>
                      <p:cNvPr id="339" name="Picture 338"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340" name="Rectangle 339"/>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330" name="Group 329"/>
                    <p:cNvGrpSpPr/>
                    <p:nvPr/>
                  </p:nvGrpSpPr>
                  <p:grpSpPr>
                    <a:xfrm>
                      <a:off x="7878646" y="695026"/>
                      <a:ext cx="1498600" cy="1600200"/>
                      <a:chOff x="5552629" y="1910597"/>
                      <a:chExt cx="1498600" cy="1600200"/>
                    </a:xfrm>
                  </p:grpSpPr>
                  <p:pic>
                    <p:nvPicPr>
                      <p:cNvPr id="337" name="Picture 336"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338" name="Rectangle 337"/>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331" name="Group 330"/>
                    <p:cNvGrpSpPr/>
                    <p:nvPr/>
                  </p:nvGrpSpPr>
                  <p:grpSpPr>
                    <a:xfrm>
                      <a:off x="9377246" y="695026"/>
                      <a:ext cx="1498600" cy="1600200"/>
                      <a:chOff x="5552629" y="1910597"/>
                      <a:chExt cx="1498600" cy="1600200"/>
                    </a:xfrm>
                  </p:grpSpPr>
                  <p:pic>
                    <p:nvPicPr>
                      <p:cNvPr id="335" name="Picture 334"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336" name="Rectangle 335"/>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332" name="Group 331"/>
                    <p:cNvGrpSpPr/>
                    <p:nvPr/>
                  </p:nvGrpSpPr>
                  <p:grpSpPr>
                    <a:xfrm>
                      <a:off x="10872243" y="695026"/>
                      <a:ext cx="1498600" cy="1600200"/>
                      <a:chOff x="5552629" y="1910597"/>
                      <a:chExt cx="1498600" cy="1600200"/>
                    </a:xfrm>
                  </p:grpSpPr>
                  <p:pic>
                    <p:nvPicPr>
                      <p:cNvPr id="333" name="Picture 332"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334" name="Rectangle 333"/>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grpSp>
            <p:grpSp>
              <p:nvGrpSpPr>
                <p:cNvPr id="272" name="Group 271"/>
                <p:cNvGrpSpPr/>
                <p:nvPr/>
              </p:nvGrpSpPr>
              <p:grpSpPr>
                <a:xfrm>
                  <a:off x="381273" y="2294949"/>
                  <a:ext cx="5986767" cy="401228"/>
                  <a:chOff x="381915" y="695026"/>
                  <a:chExt cx="5986767" cy="401228"/>
                </a:xfrm>
              </p:grpSpPr>
              <p:grpSp>
                <p:nvGrpSpPr>
                  <p:cNvPr id="273" name="Group 272"/>
                  <p:cNvGrpSpPr/>
                  <p:nvPr/>
                </p:nvGrpSpPr>
                <p:grpSpPr>
                  <a:xfrm>
                    <a:off x="381915" y="695026"/>
                    <a:ext cx="2993597" cy="399565"/>
                    <a:chOff x="381915" y="695026"/>
                    <a:chExt cx="11988928" cy="1600200"/>
                  </a:xfrm>
                </p:grpSpPr>
                <p:grpSp>
                  <p:nvGrpSpPr>
                    <p:cNvPr id="299" name="Group 298"/>
                    <p:cNvGrpSpPr/>
                    <p:nvPr/>
                  </p:nvGrpSpPr>
                  <p:grpSpPr>
                    <a:xfrm>
                      <a:off x="381915" y="695026"/>
                      <a:ext cx="1498600" cy="1600200"/>
                      <a:chOff x="5552629" y="1910597"/>
                      <a:chExt cx="1498600" cy="1600200"/>
                    </a:xfrm>
                  </p:grpSpPr>
                  <p:pic>
                    <p:nvPicPr>
                      <p:cNvPr id="321" name="Picture 320"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322" name="Rectangle 321"/>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300" name="Group 299"/>
                    <p:cNvGrpSpPr/>
                    <p:nvPr/>
                  </p:nvGrpSpPr>
                  <p:grpSpPr>
                    <a:xfrm>
                      <a:off x="1876912" y="695026"/>
                      <a:ext cx="1498600" cy="1600200"/>
                      <a:chOff x="5552629" y="1910597"/>
                      <a:chExt cx="1498600" cy="1600200"/>
                    </a:xfrm>
                  </p:grpSpPr>
                  <p:pic>
                    <p:nvPicPr>
                      <p:cNvPr id="319" name="Picture 318"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320" name="Rectangle 319"/>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301" name="Group 300"/>
                    <p:cNvGrpSpPr/>
                    <p:nvPr/>
                  </p:nvGrpSpPr>
                  <p:grpSpPr>
                    <a:xfrm>
                      <a:off x="3375512" y="695026"/>
                      <a:ext cx="1498600" cy="1600200"/>
                      <a:chOff x="5552629" y="1910597"/>
                      <a:chExt cx="1498600" cy="1600200"/>
                    </a:xfrm>
                  </p:grpSpPr>
                  <p:pic>
                    <p:nvPicPr>
                      <p:cNvPr id="317" name="Picture 316"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318" name="Rectangle 317"/>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302" name="Group 301"/>
                    <p:cNvGrpSpPr/>
                    <p:nvPr/>
                  </p:nvGrpSpPr>
                  <p:grpSpPr>
                    <a:xfrm>
                      <a:off x="4870509" y="695026"/>
                      <a:ext cx="1498600" cy="1600200"/>
                      <a:chOff x="5552629" y="1910597"/>
                      <a:chExt cx="1498600" cy="1600200"/>
                    </a:xfrm>
                  </p:grpSpPr>
                  <p:pic>
                    <p:nvPicPr>
                      <p:cNvPr id="315" name="Picture 314"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316" name="Rectangle 315"/>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303" name="Group 302"/>
                    <p:cNvGrpSpPr/>
                    <p:nvPr/>
                  </p:nvGrpSpPr>
                  <p:grpSpPr>
                    <a:xfrm>
                      <a:off x="6383649" y="695026"/>
                      <a:ext cx="1498600" cy="1600200"/>
                      <a:chOff x="5552629" y="1910597"/>
                      <a:chExt cx="1498600" cy="1600200"/>
                    </a:xfrm>
                  </p:grpSpPr>
                  <p:pic>
                    <p:nvPicPr>
                      <p:cNvPr id="313" name="Picture 312"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314" name="Rectangle 313"/>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304" name="Group 303"/>
                    <p:cNvGrpSpPr/>
                    <p:nvPr/>
                  </p:nvGrpSpPr>
                  <p:grpSpPr>
                    <a:xfrm>
                      <a:off x="7878646" y="695026"/>
                      <a:ext cx="1498600" cy="1600200"/>
                      <a:chOff x="5552629" y="1910597"/>
                      <a:chExt cx="1498600" cy="1600200"/>
                    </a:xfrm>
                  </p:grpSpPr>
                  <p:pic>
                    <p:nvPicPr>
                      <p:cNvPr id="311" name="Picture 310"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312" name="Rectangle 311"/>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305" name="Group 304"/>
                    <p:cNvGrpSpPr/>
                    <p:nvPr/>
                  </p:nvGrpSpPr>
                  <p:grpSpPr>
                    <a:xfrm>
                      <a:off x="9377246" y="695026"/>
                      <a:ext cx="1498600" cy="1600200"/>
                      <a:chOff x="5552629" y="1910597"/>
                      <a:chExt cx="1498600" cy="1600200"/>
                    </a:xfrm>
                  </p:grpSpPr>
                  <p:pic>
                    <p:nvPicPr>
                      <p:cNvPr id="309" name="Picture 308"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310" name="Rectangle 309"/>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306" name="Group 305"/>
                    <p:cNvGrpSpPr/>
                    <p:nvPr/>
                  </p:nvGrpSpPr>
                  <p:grpSpPr>
                    <a:xfrm>
                      <a:off x="10872243" y="695026"/>
                      <a:ext cx="1498600" cy="1600200"/>
                      <a:chOff x="5552629" y="1910597"/>
                      <a:chExt cx="1498600" cy="1600200"/>
                    </a:xfrm>
                  </p:grpSpPr>
                  <p:pic>
                    <p:nvPicPr>
                      <p:cNvPr id="307" name="Picture 306"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308" name="Rectangle 307"/>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grpSp>
                <p:nvGrpSpPr>
                  <p:cNvPr id="274" name="Group 273"/>
                  <p:cNvGrpSpPr/>
                  <p:nvPr/>
                </p:nvGrpSpPr>
                <p:grpSpPr>
                  <a:xfrm>
                    <a:off x="3375085" y="696689"/>
                    <a:ext cx="2993597" cy="399565"/>
                    <a:chOff x="381915" y="695026"/>
                    <a:chExt cx="11988928" cy="1600200"/>
                  </a:xfrm>
                </p:grpSpPr>
                <p:grpSp>
                  <p:nvGrpSpPr>
                    <p:cNvPr id="275" name="Group 274"/>
                    <p:cNvGrpSpPr/>
                    <p:nvPr/>
                  </p:nvGrpSpPr>
                  <p:grpSpPr>
                    <a:xfrm>
                      <a:off x="381915" y="695026"/>
                      <a:ext cx="1498600" cy="1600200"/>
                      <a:chOff x="5552629" y="1910597"/>
                      <a:chExt cx="1498600" cy="1600200"/>
                    </a:xfrm>
                  </p:grpSpPr>
                  <p:pic>
                    <p:nvPicPr>
                      <p:cNvPr id="297" name="Picture 296"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298" name="Rectangle 297"/>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276" name="Group 275"/>
                    <p:cNvGrpSpPr/>
                    <p:nvPr/>
                  </p:nvGrpSpPr>
                  <p:grpSpPr>
                    <a:xfrm>
                      <a:off x="1876912" y="695026"/>
                      <a:ext cx="1498600" cy="1600200"/>
                      <a:chOff x="5552629" y="1910597"/>
                      <a:chExt cx="1498600" cy="1600200"/>
                    </a:xfrm>
                  </p:grpSpPr>
                  <p:pic>
                    <p:nvPicPr>
                      <p:cNvPr id="295" name="Picture 294"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296" name="Rectangle 295"/>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277" name="Group 276"/>
                    <p:cNvGrpSpPr/>
                    <p:nvPr/>
                  </p:nvGrpSpPr>
                  <p:grpSpPr>
                    <a:xfrm>
                      <a:off x="3375512" y="695026"/>
                      <a:ext cx="1498600" cy="1600200"/>
                      <a:chOff x="5552629" y="1910597"/>
                      <a:chExt cx="1498600" cy="1600200"/>
                    </a:xfrm>
                  </p:grpSpPr>
                  <p:pic>
                    <p:nvPicPr>
                      <p:cNvPr id="293" name="Picture 292"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294" name="Rectangle 293"/>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278" name="Group 277"/>
                    <p:cNvGrpSpPr/>
                    <p:nvPr/>
                  </p:nvGrpSpPr>
                  <p:grpSpPr>
                    <a:xfrm>
                      <a:off x="4870509" y="695026"/>
                      <a:ext cx="1498600" cy="1600200"/>
                      <a:chOff x="5552629" y="1910597"/>
                      <a:chExt cx="1498600" cy="1600200"/>
                    </a:xfrm>
                  </p:grpSpPr>
                  <p:pic>
                    <p:nvPicPr>
                      <p:cNvPr id="291" name="Picture 290"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292" name="Rectangle 291"/>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279" name="Group 278"/>
                    <p:cNvGrpSpPr/>
                    <p:nvPr/>
                  </p:nvGrpSpPr>
                  <p:grpSpPr>
                    <a:xfrm>
                      <a:off x="6383649" y="695026"/>
                      <a:ext cx="1498600" cy="1600200"/>
                      <a:chOff x="5552629" y="1910597"/>
                      <a:chExt cx="1498600" cy="1600200"/>
                    </a:xfrm>
                  </p:grpSpPr>
                  <p:pic>
                    <p:nvPicPr>
                      <p:cNvPr id="289" name="Picture 288"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290" name="Rectangle 289"/>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280" name="Group 279"/>
                    <p:cNvGrpSpPr/>
                    <p:nvPr/>
                  </p:nvGrpSpPr>
                  <p:grpSpPr>
                    <a:xfrm>
                      <a:off x="7878646" y="695026"/>
                      <a:ext cx="1498600" cy="1600200"/>
                      <a:chOff x="5552629" y="1910597"/>
                      <a:chExt cx="1498600" cy="1600200"/>
                    </a:xfrm>
                  </p:grpSpPr>
                  <p:pic>
                    <p:nvPicPr>
                      <p:cNvPr id="287" name="Picture 286"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288" name="Rectangle 287"/>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281" name="Group 280"/>
                    <p:cNvGrpSpPr/>
                    <p:nvPr/>
                  </p:nvGrpSpPr>
                  <p:grpSpPr>
                    <a:xfrm>
                      <a:off x="9377246" y="695026"/>
                      <a:ext cx="1498600" cy="1600200"/>
                      <a:chOff x="5552629" y="1910597"/>
                      <a:chExt cx="1498600" cy="1600200"/>
                    </a:xfrm>
                  </p:grpSpPr>
                  <p:pic>
                    <p:nvPicPr>
                      <p:cNvPr id="285" name="Picture 284"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286" name="Rectangle 285"/>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282" name="Group 281"/>
                    <p:cNvGrpSpPr/>
                    <p:nvPr/>
                  </p:nvGrpSpPr>
                  <p:grpSpPr>
                    <a:xfrm>
                      <a:off x="10872243" y="695026"/>
                      <a:ext cx="1498600" cy="1600200"/>
                      <a:chOff x="5552629" y="1910597"/>
                      <a:chExt cx="1498600" cy="1600200"/>
                    </a:xfrm>
                  </p:grpSpPr>
                  <p:pic>
                    <p:nvPicPr>
                      <p:cNvPr id="283" name="Picture 282"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284" name="Rectangle 283"/>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grpSp>
          </p:grpSp>
          <p:grpSp>
            <p:nvGrpSpPr>
              <p:cNvPr id="524" name="Group 523"/>
              <p:cNvGrpSpPr/>
              <p:nvPr/>
            </p:nvGrpSpPr>
            <p:grpSpPr>
              <a:xfrm>
                <a:off x="379563" y="4681076"/>
                <a:ext cx="5987622" cy="2001151"/>
                <a:chOff x="381273" y="695026"/>
                <a:chExt cx="5987622" cy="2001151"/>
              </a:xfrm>
            </p:grpSpPr>
            <p:grpSp>
              <p:nvGrpSpPr>
                <p:cNvPr id="525" name="Group 524"/>
                <p:cNvGrpSpPr/>
                <p:nvPr/>
              </p:nvGrpSpPr>
              <p:grpSpPr>
                <a:xfrm>
                  <a:off x="381915" y="695026"/>
                  <a:ext cx="5986767" cy="401228"/>
                  <a:chOff x="381915" y="695026"/>
                  <a:chExt cx="5986767" cy="401228"/>
                </a:xfrm>
              </p:grpSpPr>
              <p:grpSp>
                <p:nvGrpSpPr>
                  <p:cNvPr id="730" name="Group 729"/>
                  <p:cNvGrpSpPr/>
                  <p:nvPr/>
                </p:nvGrpSpPr>
                <p:grpSpPr>
                  <a:xfrm>
                    <a:off x="381915" y="695026"/>
                    <a:ext cx="2993597" cy="399565"/>
                    <a:chOff x="381915" y="695026"/>
                    <a:chExt cx="11988928" cy="1600200"/>
                  </a:xfrm>
                </p:grpSpPr>
                <p:grpSp>
                  <p:nvGrpSpPr>
                    <p:cNvPr id="756" name="Group 755"/>
                    <p:cNvGrpSpPr/>
                    <p:nvPr/>
                  </p:nvGrpSpPr>
                  <p:grpSpPr>
                    <a:xfrm>
                      <a:off x="381915" y="695026"/>
                      <a:ext cx="1498600" cy="1600200"/>
                      <a:chOff x="5552629" y="1910597"/>
                      <a:chExt cx="1498600" cy="1600200"/>
                    </a:xfrm>
                  </p:grpSpPr>
                  <p:pic>
                    <p:nvPicPr>
                      <p:cNvPr id="778" name="Picture 777"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779" name="Rectangle 778"/>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757" name="Group 756"/>
                    <p:cNvGrpSpPr/>
                    <p:nvPr/>
                  </p:nvGrpSpPr>
                  <p:grpSpPr>
                    <a:xfrm>
                      <a:off x="1876912" y="695026"/>
                      <a:ext cx="1498600" cy="1600200"/>
                      <a:chOff x="5552629" y="1910597"/>
                      <a:chExt cx="1498600" cy="1600200"/>
                    </a:xfrm>
                  </p:grpSpPr>
                  <p:pic>
                    <p:nvPicPr>
                      <p:cNvPr id="776" name="Picture 775"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777" name="Rectangle 776"/>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758" name="Group 757"/>
                    <p:cNvGrpSpPr/>
                    <p:nvPr/>
                  </p:nvGrpSpPr>
                  <p:grpSpPr>
                    <a:xfrm>
                      <a:off x="3375512" y="695026"/>
                      <a:ext cx="1498600" cy="1600200"/>
                      <a:chOff x="5552629" y="1910597"/>
                      <a:chExt cx="1498600" cy="1600200"/>
                    </a:xfrm>
                  </p:grpSpPr>
                  <p:pic>
                    <p:nvPicPr>
                      <p:cNvPr id="774" name="Picture 773"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775" name="Rectangle 774"/>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759" name="Group 758"/>
                    <p:cNvGrpSpPr/>
                    <p:nvPr/>
                  </p:nvGrpSpPr>
                  <p:grpSpPr>
                    <a:xfrm>
                      <a:off x="4870509" y="695026"/>
                      <a:ext cx="1498600" cy="1600200"/>
                      <a:chOff x="5552629" y="1910597"/>
                      <a:chExt cx="1498600" cy="1600200"/>
                    </a:xfrm>
                  </p:grpSpPr>
                  <p:pic>
                    <p:nvPicPr>
                      <p:cNvPr id="772" name="Picture 771"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773" name="Rectangle 772"/>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760" name="Group 759"/>
                    <p:cNvGrpSpPr/>
                    <p:nvPr/>
                  </p:nvGrpSpPr>
                  <p:grpSpPr>
                    <a:xfrm>
                      <a:off x="6383649" y="695026"/>
                      <a:ext cx="1498600" cy="1600200"/>
                      <a:chOff x="5552629" y="1910597"/>
                      <a:chExt cx="1498600" cy="1600200"/>
                    </a:xfrm>
                  </p:grpSpPr>
                  <p:pic>
                    <p:nvPicPr>
                      <p:cNvPr id="770" name="Picture 769"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771" name="Rectangle 770"/>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761" name="Group 760"/>
                    <p:cNvGrpSpPr/>
                    <p:nvPr/>
                  </p:nvGrpSpPr>
                  <p:grpSpPr>
                    <a:xfrm>
                      <a:off x="7878646" y="695026"/>
                      <a:ext cx="1498600" cy="1600200"/>
                      <a:chOff x="5552629" y="1910597"/>
                      <a:chExt cx="1498600" cy="1600200"/>
                    </a:xfrm>
                  </p:grpSpPr>
                  <p:pic>
                    <p:nvPicPr>
                      <p:cNvPr id="768" name="Picture 767"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769" name="Rectangle 768"/>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762" name="Group 761"/>
                    <p:cNvGrpSpPr/>
                    <p:nvPr/>
                  </p:nvGrpSpPr>
                  <p:grpSpPr>
                    <a:xfrm>
                      <a:off x="9377246" y="695026"/>
                      <a:ext cx="1498600" cy="1600200"/>
                      <a:chOff x="5552629" y="1910597"/>
                      <a:chExt cx="1498600" cy="1600200"/>
                    </a:xfrm>
                  </p:grpSpPr>
                  <p:pic>
                    <p:nvPicPr>
                      <p:cNvPr id="766" name="Picture 765"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767" name="Rectangle 766"/>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763" name="Group 762"/>
                    <p:cNvGrpSpPr/>
                    <p:nvPr/>
                  </p:nvGrpSpPr>
                  <p:grpSpPr>
                    <a:xfrm>
                      <a:off x="10872243" y="695026"/>
                      <a:ext cx="1498600" cy="1600200"/>
                      <a:chOff x="5552629" y="1910597"/>
                      <a:chExt cx="1498600" cy="1600200"/>
                    </a:xfrm>
                  </p:grpSpPr>
                  <p:pic>
                    <p:nvPicPr>
                      <p:cNvPr id="764" name="Picture 763"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765" name="Rectangle 764"/>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grpSp>
                <p:nvGrpSpPr>
                  <p:cNvPr id="731" name="Group 730"/>
                  <p:cNvGrpSpPr/>
                  <p:nvPr/>
                </p:nvGrpSpPr>
                <p:grpSpPr>
                  <a:xfrm>
                    <a:off x="3375085" y="696689"/>
                    <a:ext cx="2993597" cy="399565"/>
                    <a:chOff x="381915" y="695026"/>
                    <a:chExt cx="11988928" cy="1600200"/>
                  </a:xfrm>
                </p:grpSpPr>
                <p:grpSp>
                  <p:nvGrpSpPr>
                    <p:cNvPr id="732" name="Group 731"/>
                    <p:cNvGrpSpPr/>
                    <p:nvPr/>
                  </p:nvGrpSpPr>
                  <p:grpSpPr>
                    <a:xfrm>
                      <a:off x="381915" y="695026"/>
                      <a:ext cx="1498600" cy="1600200"/>
                      <a:chOff x="5552629" y="1910597"/>
                      <a:chExt cx="1498600" cy="1600200"/>
                    </a:xfrm>
                  </p:grpSpPr>
                  <p:pic>
                    <p:nvPicPr>
                      <p:cNvPr id="754" name="Picture 753"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755" name="Rectangle 754"/>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733" name="Group 732"/>
                    <p:cNvGrpSpPr/>
                    <p:nvPr/>
                  </p:nvGrpSpPr>
                  <p:grpSpPr>
                    <a:xfrm>
                      <a:off x="1876912" y="695026"/>
                      <a:ext cx="1498600" cy="1600200"/>
                      <a:chOff x="5552629" y="1910597"/>
                      <a:chExt cx="1498600" cy="1600200"/>
                    </a:xfrm>
                  </p:grpSpPr>
                  <p:pic>
                    <p:nvPicPr>
                      <p:cNvPr id="752" name="Picture 751"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753" name="Rectangle 752"/>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734" name="Group 733"/>
                    <p:cNvGrpSpPr/>
                    <p:nvPr/>
                  </p:nvGrpSpPr>
                  <p:grpSpPr>
                    <a:xfrm>
                      <a:off x="3375512" y="695026"/>
                      <a:ext cx="1498600" cy="1600200"/>
                      <a:chOff x="5552629" y="1910597"/>
                      <a:chExt cx="1498600" cy="1600200"/>
                    </a:xfrm>
                  </p:grpSpPr>
                  <p:pic>
                    <p:nvPicPr>
                      <p:cNvPr id="750" name="Picture 749"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751" name="Rectangle 750"/>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735" name="Group 734"/>
                    <p:cNvGrpSpPr/>
                    <p:nvPr/>
                  </p:nvGrpSpPr>
                  <p:grpSpPr>
                    <a:xfrm>
                      <a:off x="4870509" y="695026"/>
                      <a:ext cx="1498600" cy="1600200"/>
                      <a:chOff x="5552629" y="1910597"/>
                      <a:chExt cx="1498600" cy="1600200"/>
                    </a:xfrm>
                  </p:grpSpPr>
                  <p:pic>
                    <p:nvPicPr>
                      <p:cNvPr id="748" name="Picture 747"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749" name="Rectangle 748"/>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736" name="Group 735"/>
                    <p:cNvGrpSpPr/>
                    <p:nvPr/>
                  </p:nvGrpSpPr>
                  <p:grpSpPr>
                    <a:xfrm>
                      <a:off x="6383649" y="695026"/>
                      <a:ext cx="1498600" cy="1600200"/>
                      <a:chOff x="5552629" y="1910597"/>
                      <a:chExt cx="1498600" cy="1600200"/>
                    </a:xfrm>
                  </p:grpSpPr>
                  <p:pic>
                    <p:nvPicPr>
                      <p:cNvPr id="746" name="Picture 745"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747" name="Rectangle 746"/>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737" name="Group 736"/>
                    <p:cNvGrpSpPr/>
                    <p:nvPr/>
                  </p:nvGrpSpPr>
                  <p:grpSpPr>
                    <a:xfrm>
                      <a:off x="7878646" y="695026"/>
                      <a:ext cx="1498600" cy="1600200"/>
                      <a:chOff x="5552629" y="1910597"/>
                      <a:chExt cx="1498600" cy="1600200"/>
                    </a:xfrm>
                  </p:grpSpPr>
                  <p:pic>
                    <p:nvPicPr>
                      <p:cNvPr id="744" name="Picture 743"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745" name="Rectangle 744"/>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738" name="Group 737"/>
                    <p:cNvGrpSpPr/>
                    <p:nvPr/>
                  </p:nvGrpSpPr>
                  <p:grpSpPr>
                    <a:xfrm>
                      <a:off x="9377246" y="695026"/>
                      <a:ext cx="1498600" cy="1600200"/>
                      <a:chOff x="5552629" y="1910597"/>
                      <a:chExt cx="1498600" cy="1600200"/>
                    </a:xfrm>
                  </p:grpSpPr>
                  <p:pic>
                    <p:nvPicPr>
                      <p:cNvPr id="742" name="Picture 741"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743" name="Rectangle 742"/>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739" name="Group 738"/>
                    <p:cNvGrpSpPr/>
                    <p:nvPr/>
                  </p:nvGrpSpPr>
                  <p:grpSpPr>
                    <a:xfrm>
                      <a:off x="10872243" y="695026"/>
                      <a:ext cx="1498600" cy="1600200"/>
                      <a:chOff x="5552629" y="1910597"/>
                      <a:chExt cx="1498600" cy="1600200"/>
                    </a:xfrm>
                  </p:grpSpPr>
                  <p:pic>
                    <p:nvPicPr>
                      <p:cNvPr id="740" name="Picture 739"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741" name="Rectangle 740"/>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grpSp>
            <p:grpSp>
              <p:nvGrpSpPr>
                <p:cNvPr id="526" name="Group 525"/>
                <p:cNvGrpSpPr/>
                <p:nvPr/>
              </p:nvGrpSpPr>
              <p:grpSpPr>
                <a:xfrm>
                  <a:off x="382128" y="1094591"/>
                  <a:ext cx="5986767" cy="401228"/>
                  <a:chOff x="381915" y="695026"/>
                  <a:chExt cx="5986767" cy="401228"/>
                </a:xfrm>
              </p:grpSpPr>
              <p:grpSp>
                <p:nvGrpSpPr>
                  <p:cNvPr id="680" name="Group 679"/>
                  <p:cNvGrpSpPr/>
                  <p:nvPr/>
                </p:nvGrpSpPr>
                <p:grpSpPr>
                  <a:xfrm>
                    <a:off x="381915" y="695026"/>
                    <a:ext cx="2993597" cy="399565"/>
                    <a:chOff x="381915" y="695026"/>
                    <a:chExt cx="11988928" cy="1600200"/>
                  </a:xfrm>
                </p:grpSpPr>
                <p:grpSp>
                  <p:nvGrpSpPr>
                    <p:cNvPr id="706" name="Group 705"/>
                    <p:cNvGrpSpPr/>
                    <p:nvPr/>
                  </p:nvGrpSpPr>
                  <p:grpSpPr>
                    <a:xfrm>
                      <a:off x="381915" y="695026"/>
                      <a:ext cx="1498600" cy="1600200"/>
                      <a:chOff x="5552629" y="1910597"/>
                      <a:chExt cx="1498600" cy="1600200"/>
                    </a:xfrm>
                  </p:grpSpPr>
                  <p:pic>
                    <p:nvPicPr>
                      <p:cNvPr id="728" name="Picture 727"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729" name="Rectangle 728"/>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707" name="Group 706"/>
                    <p:cNvGrpSpPr/>
                    <p:nvPr/>
                  </p:nvGrpSpPr>
                  <p:grpSpPr>
                    <a:xfrm>
                      <a:off x="1876912" y="695026"/>
                      <a:ext cx="1498600" cy="1600200"/>
                      <a:chOff x="5552629" y="1910597"/>
                      <a:chExt cx="1498600" cy="1600200"/>
                    </a:xfrm>
                  </p:grpSpPr>
                  <p:pic>
                    <p:nvPicPr>
                      <p:cNvPr id="726" name="Picture 725"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727" name="Rectangle 726"/>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708" name="Group 707"/>
                    <p:cNvGrpSpPr/>
                    <p:nvPr/>
                  </p:nvGrpSpPr>
                  <p:grpSpPr>
                    <a:xfrm>
                      <a:off x="3375512" y="695026"/>
                      <a:ext cx="1498600" cy="1600200"/>
                      <a:chOff x="5552629" y="1910597"/>
                      <a:chExt cx="1498600" cy="1600200"/>
                    </a:xfrm>
                  </p:grpSpPr>
                  <p:pic>
                    <p:nvPicPr>
                      <p:cNvPr id="724" name="Picture 723"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725" name="Rectangle 724"/>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709" name="Group 708"/>
                    <p:cNvGrpSpPr/>
                    <p:nvPr/>
                  </p:nvGrpSpPr>
                  <p:grpSpPr>
                    <a:xfrm>
                      <a:off x="4870509" y="695026"/>
                      <a:ext cx="1498600" cy="1600200"/>
                      <a:chOff x="5552629" y="1910597"/>
                      <a:chExt cx="1498600" cy="1600200"/>
                    </a:xfrm>
                  </p:grpSpPr>
                  <p:pic>
                    <p:nvPicPr>
                      <p:cNvPr id="722" name="Picture 721"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723" name="Rectangle 722"/>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710" name="Group 709"/>
                    <p:cNvGrpSpPr/>
                    <p:nvPr/>
                  </p:nvGrpSpPr>
                  <p:grpSpPr>
                    <a:xfrm>
                      <a:off x="6383649" y="695026"/>
                      <a:ext cx="1498600" cy="1600200"/>
                      <a:chOff x="5552629" y="1910597"/>
                      <a:chExt cx="1498600" cy="1600200"/>
                    </a:xfrm>
                  </p:grpSpPr>
                  <p:pic>
                    <p:nvPicPr>
                      <p:cNvPr id="720" name="Picture 719"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721" name="Rectangle 720"/>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711" name="Group 710"/>
                    <p:cNvGrpSpPr/>
                    <p:nvPr/>
                  </p:nvGrpSpPr>
                  <p:grpSpPr>
                    <a:xfrm>
                      <a:off x="7878646" y="695026"/>
                      <a:ext cx="1498600" cy="1600200"/>
                      <a:chOff x="5552629" y="1910597"/>
                      <a:chExt cx="1498600" cy="1600200"/>
                    </a:xfrm>
                  </p:grpSpPr>
                  <p:pic>
                    <p:nvPicPr>
                      <p:cNvPr id="718" name="Picture 717"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719" name="Rectangle 718"/>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712" name="Group 711"/>
                    <p:cNvGrpSpPr/>
                    <p:nvPr/>
                  </p:nvGrpSpPr>
                  <p:grpSpPr>
                    <a:xfrm>
                      <a:off x="9377246" y="695026"/>
                      <a:ext cx="1498600" cy="1600200"/>
                      <a:chOff x="5552629" y="1910597"/>
                      <a:chExt cx="1498600" cy="1600200"/>
                    </a:xfrm>
                  </p:grpSpPr>
                  <p:pic>
                    <p:nvPicPr>
                      <p:cNvPr id="716" name="Picture 715"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717" name="Rectangle 716"/>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713" name="Group 712"/>
                    <p:cNvGrpSpPr/>
                    <p:nvPr/>
                  </p:nvGrpSpPr>
                  <p:grpSpPr>
                    <a:xfrm>
                      <a:off x="10872243" y="695026"/>
                      <a:ext cx="1498600" cy="1600200"/>
                      <a:chOff x="5552629" y="1910597"/>
                      <a:chExt cx="1498600" cy="1600200"/>
                    </a:xfrm>
                  </p:grpSpPr>
                  <p:pic>
                    <p:nvPicPr>
                      <p:cNvPr id="714" name="Picture 713"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715" name="Rectangle 714"/>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grpSp>
                <p:nvGrpSpPr>
                  <p:cNvPr id="681" name="Group 680"/>
                  <p:cNvGrpSpPr/>
                  <p:nvPr/>
                </p:nvGrpSpPr>
                <p:grpSpPr>
                  <a:xfrm>
                    <a:off x="3375085" y="696689"/>
                    <a:ext cx="2993597" cy="399565"/>
                    <a:chOff x="381915" y="695026"/>
                    <a:chExt cx="11988928" cy="1600200"/>
                  </a:xfrm>
                </p:grpSpPr>
                <p:grpSp>
                  <p:nvGrpSpPr>
                    <p:cNvPr id="682" name="Group 681"/>
                    <p:cNvGrpSpPr/>
                    <p:nvPr/>
                  </p:nvGrpSpPr>
                  <p:grpSpPr>
                    <a:xfrm>
                      <a:off x="381915" y="695026"/>
                      <a:ext cx="1498600" cy="1600200"/>
                      <a:chOff x="5552629" y="1910597"/>
                      <a:chExt cx="1498600" cy="1600200"/>
                    </a:xfrm>
                  </p:grpSpPr>
                  <p:pic>
                    <p:nvPicPr>
                      <p:cNvPr id="704" name="Picture 703"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705" name="Rectangle 704"/>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683" name="Group 682"/>
                    <p:cNvGrpSpPr/>
                    <p:nvPr/>
                  </p:nvGrpSpPr>
                  <p:grpSpPr>
                    <a:xfrm>
                      <a:off x="1876912" y="695026"/>
                      <a:ext cx="1498600" cy="1600200"/>
                      <a:chOff x="5552629" y="1910597"/>
                      <a:chExt cx="1498600" cy="1600200"/>
                    </a:xfrm>
                  </p:grpSpPr>
                  <p:pic>
                    <p:nvPicPr>
                      <p:cNvPr id="702" name="Picture 701"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703" name="Rectangle 702"/>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684" name="Group 683"/>
                    <p:cNvGrpSpPr/>
                    <p:nvPr/>
                  </p:nvGrpSpPr>
                  <p:grpSpPr>
                    <a:xfrm>
                      <a:off x="3375512" y="695026"/>
                      <a:ext cx="1498600" cy="1600200"/>
                      <a:chOff x="5552629" y="1910597"/>
                      <a:chExt cx="1498600" cy="1600200"/>
                    </a:xfrm>
                  </p:grpSpPr>
                  <p:pic>
                    <p:nvPicPr>
                      <p:cNvPr id="700" name="Picture 699"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701" name="Rectangle 700"/>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685" name="Group 684"/>
                    <p:cNvGrpSpPr/>
                    <p:nvPr/>
                  </p:nvGrpSpPr>
                  <p:grpSpPr>
                    <a:xfrm>
                      <a:off x="4870509" y="695026"/>
                      <a:ext cx="1498600" cy="1600200"/>
                      <a:chOff x="5552629" y="1910597"/>
                      <a:chExt cx="1498600" cy="1600200"/>
                    </a:xfrm>
                  </p:grpSpPr>
                  <p:pic>
                    <p:nvPicPr>
                      <p:cNvPr id="698" name="Picture 697"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699" name="Rectangle 698"/>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686" name="Group 685"/>
                    <p:cNvGrpSpPr/>
                    <p:nvPr/>
                  </p:nvGrpSpPr>
                  <p:grpSpPr>
                    <a:xfrm>
                      <a:off x="6383649" y="695026"/>
                      <a:ext cx="1498600" cy="1600200"/>
                      <a:chOff x="5552629" y="1910597"/>
                      <a:chExt cx="1498600" cy="1600200"/>
                    </a:xfrm>
                  </p:grpSpPr>
                  <p:pic>
                    <p:nvPicPr>
                      <p:cNvPr id="696" name="Picture 695"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697" name="Rectangle 696"/>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687" name="Group 686"/>
                    <p:cNvGrpSpPr/>
                    <p:nvPr/>
                  </p:nvGrpSpPr>
                  <p:grpSpPr>
                    <a:xfrm>
                      <a:off x="7878646" y="695026"/>
                      <a:ext cx="1498600" cy="1600200"/>
                      <a:chOff x="5552629" y="1910597"/>
                      <a:chExt cx="1498600" cy="1600200"/>
                    </a:xfrm>
                  </p:grpSpPr>
                  <p:pic>
                    <p:nvPicPr>
                      <p:cNvPr id="694" name="Picture 693"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695" name="Rectangle 694"/>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688" name="Group 687"/>
                    <p:cNvGrpSpPr/>
                    <p:nvPr/>
                  </p:nvGrpSpPr>
                  <p:grpSpPr>
                    <a:xfrm>
                      <a:off x="9377246" y="695026"/>
                      <a:ext cx="1498600" cy="1600200"/>
                      <a:chOff x="5552629" y="1910597"/>
                      <a:chExt cx="1498600" cy="1600200"/>
                    </a:xfrm>
                  </p:grpSpPr>
                  <p:pic>
                    <p:nvPicPr>
                      <p:cNvPr id="692" name="Picture 691"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693" name="Rectangle 692"/>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689" name="Group 688"/>
                    <p:cNvGrpSpPr/>
                    <p:nvPr/>
                  </p:nvGrpSpPr>
                  <p:grpSpPr>
                    <a:xfrm>
                      <a:off x="10872243" y="695026"/>
                      <a:ext cx="1498600" cy="1600200"/>
                      <a:chOff x="5552629" y="1910597"/>
                      <a:chExt cx="1498600" cy="1600200"/>
                    </a:xfrm>
                  </p:grpSpPr>
                  <p:pic>
                    <p:nvPicPr>
                      <p:cNvPr id="690" name="Picture 689"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691" name="Rectangle 690"/>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grpSp>
            <p:grpSp>
              <p:nvGrpSpPr>
                <p:cNvPr id="527" name="Group 526"/>
                <p:cNvGrpSpPr/>
                <p:nvPr/>
              </p:nvGrpSpPr>
              <p:grpSpPr>
                <a:xfrm>
                  <a:off x="381701" y="1495819"/>
                  <a:ext cx="5986767" cy="401228"/>
                  <a:chOff x="381915" y="695026"/>
                  <a:chExt cx="5986767" cy="401228"/>
                </a:xfrm>
              </p:grpSpPr>
              <p:grpSp>
                <p:nvGrpSpPr>
                  <p:cNvPr id="630" name="Group 629"/>
                  <p:cNvGrpSpPr/>
                  <p:nvPr/>
                </p:nvGrpSpPr>
                <p:grpSpPr>
                  <a:xfrm>
                    <a:off x="381915" y="695026"/>
                    <a:ext cx="2993597" cy="399565"/>
                    <a:chOff x="381915" y="695026"/>
                    <a:chExt cx="11988928" cy="1600200"/>
                  </a:xfrm>
                </p:grpSpPr>
                <p:grpSp>
                  <p:nvGrpSpPr>
                    <p:cNvPr id="656" name="Group 655"/>
                    <p:cNvGrpSpPr/>
                    <p:nvPr/>
                  </p:nvGrpSpPr>
                  <p:grpSpPr>
                    <a:xfrm>
                      <a:off x="381915" y="695026"/>
                      <a:ext cx="1498600" cy="1600200"/>
                      <a:chOff x="5552629" y="1910597"/>
                      <a:chExt cx="1498600" cy="1600200"/>
                    </a:xfrm>
                  </p:grpSpPr>
                  <p:pic>
                    <p:nvPicPr>
                      <p:cNvPr id="678" name="Picture 677"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679" name="Rectangle 678"/>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657" name="Group 656"/>
                    <p:cNvGrpSpPr/>
                    <p:nvPr/>
                  </p:nvGrpSpPr>
                  <p:grpSpPr>
                    <a:xfrm>
                      <a:off x="1876912" y="695026"/>
                      <a:ext cx="1498600" cy="1600200"/>
                      <a:chOff x="5552629" y="1910597"/>
                      <a:chExt cx="1498600" cy="1600200"/>
                    </a:xfrm>
                  </p:grpSpPr>
                  <p:pic>
                    <p:nvPicPr>
                      <p:cNvPr id="676" name="Picture 675"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677" name="Rectangle 676"/>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658" name="Group 657"/>
                    <p:cNvGrpSpPr/>
                    <p:nvPr/>
                  </p:nvGrpSpPr>
                  <p:grpSpPr>
                    <a:xfrm>
                      <a:off x="3375512" y="695026"/>
                      <a:ext cx="1498600" cy="1600200"/>
                      <a:chOff x="5552629" y="1910597"/>
                      <a:chExt cx="1498600" cy="1600200"/>
                    </a:xfrm>
                  </p:grpSpPr>
                  <p:pic>
                    <p:nvPicPr>
                      <p:cNvPr id="674" name="Picture 673"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675" name="Rectangle 674"/>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659" name="Group 658"/>
                    <p:cNvGrpSpPr/>
                    <p:nvPr/>
                  </p:nvGrpSpPr>
                  <p:grpSpPr>
                    <a:xfrm>
                      <a:off x="4870509" y="695026"/>
                      <a:ext cx="1498600" cy="1600200"/>
                      <a:chOff x="5552629" y="1910597"/>
                      <a:chExt cx="1498600" cy="1600200"/>
                    </a:xfrm>
                  </p:grpSpPr>
                  <p:pic>
                    <p:nvPicPr>
                      <p:cNvPr id="672" name="Picture 671"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673" name="Rectangle 672"/>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660" name="Group 659"/>
                    <p:cNvGrpSpPr/>
                    <p:nvPr/>
                  </p:nvGrpSpPr>
                  <p:grpSpPr>
                    <a:xfrm>
                      <a:off x="6383649" y="695026"/>
                      <a:ext cx="1498600" cy="1600200"/>
                      <a:chOff x="5552629" y="1910597"/>
                      <a:chExt cx="1498600" cy="1600200"/>
                    </a:xfrm>
                  </p:grpSpPr>
                  <p:pic>
                    <p:nvPicPr>
                      <p:cNvPr id="670" name="Picture 669"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671" name="Rectangle 670"/>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661" name="Group 660"/>
                    <p:cNvGrpSpPr/>
                    <p:nvPr/>
                  </p:nvGrpSpPr>
                  <p:grpSpPr>
                    <a:xfrm>
                      <a:off x="7878646" y="695026"/>
                      <a:ext cx="1498600" cy="1600200"/>
                      <a:chOff x="5552629" y="1910597"/>
                      <a:chExt cx="1498600" cy="1600200"/>
                    </a:xfrm>
                  </p:grpSpPr>
                  <p:pic>
                    <p:nvPicPr>
                      <p:cNvPr id="668" name="Picture 667"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669" name="Rectangle 668"/>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662" name="Group 661"/>
                    <p:cNvGrpSpPr/>
                    <p:nvPr/>
                  </p:nvGrpSpPr>
                  <p:grpSpPr>
                    <a:xfrm>
                      <a:off x="9377246" y="695026"/>
                      <a:ext cx="1498600" cy="1600200"/>
                      <a:chOff x="5552629" y="1910597"/>
                      <a:chExt cx="1498600" cy="1600200"/>
                    </a:xfrm>
                  </p:grpSpPr>
                  <p:pic>
                    <p:nvPicPr>
                      <p:cNvPr id="666" name="Picture 665"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667" name="Rectangle 666"/>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663" name="Group 662"/>
                    <p:cNvGrpSpPr/>
                    <p:nvPr/>
                  </p:nvGrpSpPr>
                  <p:grpSpPr>
                    <a:xfrm>
                      <a:off x="10872243" y="695026"/>
                      <a:ext cx="1498600" cy="1600200"/>
                      <a:chOff x="5552629" y="1910597"/>
                      <a:chExt cx="1498600" cy="1600200"/>
                    </a:xfrm>
                  </p:grpSpPr>
                  <p:pic>
                    <p:nvPicPr>
                      <p:cNvPr id="664" name="Picture 663"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665" name="Rectangle 664"/>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grpSp>
                <p:nvGrpSpPr>
                  <p:cNvPr id="631" name="Group 630"/>
                  <p:cNvGrpSpPr/>
                  <p:nvPr/>
                </p:nvGrpSpPr>
                <p:grpSpPr>
                  <a:xfrm>
                    <a:off x="3375085" y="696689"/>
                    <a:ext cx="2993597" cy="399565"/>
                    <a:chOff x="381915" y="695026"/>
                    <a:chExt cx="11988928" cy="1600200"/>
                  </a:xfrm>
                </p:grpSpPr>
                <p:grpSp>
                  <p:nvGrpSpPr>
                    <p:cNvPr id="632" name="Group 631"/>
                    <p:cNvGrpSpPr/>
                    <p:nvPr/>
                  </p:nvGrpSpPr>
                  <p:grpSpPr>
                    <a:xfrm>
                      <a:off x="381915" y="695026"/>
                      <a:ext cx="1498600" cy="1600200"/>
                      <a:chOff x="5552629" y="1910597"/>
                      <a:chExt cx="1498600" cy="1600200"/>
                    </a:xfrm>
                  </p:grpSpPr>
                  <p:pic>
                    <p:nvPicPr>
                      <p:cNvPr id="654" name="Picture 653"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655" name="Rectangle 654"/>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633" name="Group 632"/>
                    <p:cNvGrpSpPr/>
                    <p:nvPr/>
                  </p:nvGrpSpPr>
                  <p:grpSpPr>
                    <a:xfrm>
                      <a:off x="1876912" y="695026"/>
                      <a:ext cx="1498600" cy="1600200"/>
                      <a:chOff x="5552629" y="1910597"/>
                      <a:chExt cx="1498600" cy="1600200"/>
                    </a:xfrm>
                  </p:grpSpPr>
                  <p:pic>
                    <p:nvPicPr>
                      <p:cNvPr id="652" name="Picture 651"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653" name="Rectangle 652"/>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634" name="Group 633"/>
                    <p:cNvGrpSpPr/>
                    <p:nvPr/>
                  </p:nvGrpSpPr>
                  <p:grpSpPr>
                    <a:xfrm>
                      <a:off x="3375512" y="695026"/>
                      <a:ext cx="1498600" cy="1600200"/>
                      <a:chOff x="5552629" y="1910597"/>
                      <a:chExt cx="1498600" cy="1600200"/>
                    </a:xfrm>
                  </p:grpSpPr>
                  <p:pic>
                    <p:nvPicPr>
                      <p:cNvPr id="650" name="Picture 649"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651" name="Rectangle 650"/>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635" name="Group 634"/>
                    <p:cNvGrpSpPr/>
                    <p:nvPr/>
                  </p:nvGrpSpPr>
                  <p:grpSpPr>
                    <a:xfrm>
                      <a:off x="4870509" y="695026"/>
                      <a:ext cx="1498600" cy="1600200"/>
                      <a:chOff x="5552629" y="1910597"/>
                      <a:chExt cx="1498600" cy="1600200"/>
                    </a:xfrm>
                  </p:grpSpPr>
                  <p:pic>
                    <p:nvPicPr>
                      <p:cNvPr id="648" name="Picture 647"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649" name="Rectangle 648"/>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636" name="Group 635"/>
                    <p:cNvGrpSpPr/>
                    <p:nvPr/>
                  </p:nvGrpSpPr>
                  <p:grpSpPr>
                    <a:xfrm>
                      <a:off x="6383649" y="695026"/>
                      <a:ext cx="1498600" cy="1600200"/>
                      <a:chOff x="5552629" y="1910597"/>
                      <a:chExt cx="1498600" cy="1600200"/>
                    </a:xfrm>
                  </p:grpSpPr>
                  <p:pic>
                    <p:nvPicPr>
                      <p:cNvPr id="646" name="Picture 645"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647" name="Rectangle 646"/>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637" name="Group 636"/>
                    <p:cNvGrpSpPr/>
                    <p:nvPr/>
                  </p:nvGrpSpPr>
                  <p:grpSpPr>
                    <a:xfrm>
                      <a:off x="7878646" y="695026"/>
                      <a:ext cx="1498600" cy="1600200"/>
                      <a:chOff x="5552629" y="1910597"/>
                      <a:chExt cx="1498600" cy="1600200"/>
                    </a:xfrm>
                  </p:grpSpPr>
                  <p:pic>
                    <p:nvPicPr>
                      <p:cNvPr id="644" name="Picture 643"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645" name="Rectangle 644"/>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638" name="Group 637"/>
                    <p:cNvGrpSpPr/>
                    <p:nvPr/>
                  </p:nvGrpSpPr>
                  <p:grpSpPr>
                    <a:xfrm>
                      <a:off x="9377246" y="695026"/>
                      <a:ext cx="1498600" cy="1600200"/>
                      <a:chOff x="5552629" y="1910597"/>
                      <a:chExt cx="1498600" cy="1600200"/>
                    </a:xfrm>
                  </p:grpSpPr>
                  <p:pic>
                    <p:nvPicPr>
                      <p:cNvPr id="642" name="Picture 641"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643" name="Rectangle 642"/>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639" name="Group 638"/>
                    <p:cNvGrpSpPr/>
                    <p:nvPr/>
                  </p:nvGrpSpPr>
                  <p:grpSpPr>
                    <a:xfrm>
                      <a:off x="10872243" y="695026"/>
                      <a:ext cx="1498600" cy="1600200"/>
                      <a:chOff x="5552629" y="1910597"/>
                      <a:chExt cx="1498600" cy="1600200"/>
                    </a:xfrm>
                  </p:grpSpPr>
                  <p:pic>
                    <p:nvPicPr>
                      <p:cNvPr id="640" name="Picture 639"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641" name="Rectangle 640"/>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grpSp>
            <p:grpSp>
              <p:nvGrpSpPr>
                <p:cNvPr id="528" name="Group 527"/>
                <p:cNvGrpSpPr/>
                <p:nvPr/>
              </p:nvGrpSpPr>
              <p:grpSpPr>
                <a:xfrm>
                  <a:off x="381487" y="1895384"/>
                  <a:ext cx="5986767" cy="401228"/>
                  <a:chOff x="381915" y="695026"/>
                  <a:chExt cx="5986767" cy="401228"/>
                </a:xfrm>
              </p:grpSpPr>
              <p:grpSp>
                <p:nvGrpSpPr>
                  <p:cNvPr id="580" name="Group 579"/>
                  <p:cNvGrpSpPr/>
                  <p:nvPr/>
                </p:nvGrpSpPr>
                <p:grpSpPr>
                  <a:xfrm>
                    <a:off x="381915" y="695026"/>
                    <a:ext cx="2993597" cy="399565"/>
                    <a:chOff x="381915" y="695026"/>
                    <a:chExt cx="11988928" cy="1600200"/>
                  </a:xfrm>
                </p:grpSpPr>
                <p:grpSp>
                  <p:nvGrpSpPr>
                    <p:cNvPr id="606" name="Group 605"/>
                    <p:cNvGrpSpPr/>
                    <p:nvPr/>
                  </p:nvGrpSpPr>
                  <p:grpSpPr>
                    <a:xfrm>
                      <a:off x="381915" y="695026"/>
                      <a:ext cx="1498600" cy="1600200"/>
                      <a:chOff x="5552629" y="1910597"/>
                      <a:chExt cx="1498600" cy="1600200"/>
                    </a:xfrm>
                  </p:grpSpPr>
                  <p:pic>
                    <p:nvPicPr>
                      <p:cNvPr id="628" name="Picture 627"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629" name="Rectangle 628"/>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607" name="Group 606"/>
                    <p:cNvGrpSpPr/>
                    <p:nvPr/>
                  </p:nvGrpSpPr>
                  <p:grpSpPr>
                    <a:xfrm>
                      <a:off x="1876912" y="695026"/>
                      <a:ext cx="1498600" cy="1600200"/>
                      <a:chOff x="5552629" y="1910597"/>
                      <a:chExt cx="1498600" cy="1600200"/>
                    </a:xfrm>
                  </p:grpSpPr>
                  <p:pic>
                    <p:nvPicPr>
                      <p:cNvPr id="626" name="Picture 625"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627" name="Rectangle 626"/>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608" name="Group 607"/>
                    <p:cNvGrpSpPr/>
                    <p:nvPr/>
                  </p:nvGrpSpPr>
                  <p:grpSpPr>
                    <a:xfrm>
                      <a:off x="3375512" y="695026"/>
                      <a:ext cx="1498600" cy="1600200"/>
                      <a:chOff x="5552629" y="1910597"/>
                      <a:chExt cx="1498600" cy="1600200"/>
                    </a:xfrm>
                  </p:grpSpPr>
                  <p:pic>
                    <p:nvPicPr>
                      <p:cNvPr id="624" name="Picture 623"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625" name="Rectangle 624"/>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609" name="Group 608"/>
                    <p:cNvGrpSpPr/>
                    <p:nvPr/>
                  </p:nvGrpSpPr>
                  <p:grpSpPr>
                    <a:xfrm>
                      <a:off x="4870509" y="695026"/>
                      <a:ext cx="1498600" cy="1600200"/>
                      <a:chOff x="5552629" y="1910597"/>
                      <a:chExt cx="1498600" cy="1600200"/>
                    </a:xfrm>
                  </p:grpSpPr>
                  <p:pic>
                    <p:nvPicPr>
                      <p:cNvPr id="622" name="Picture 621"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623" name="Rectangle 622"/>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610" name="Group 609"/>
                    <p:cNvGrpSpPr/>
                    <p:nvPr/>
                  </p:nvGrpSpPr>
                  <p:grpSpPr>
                    <a:xfrm>
                      <a:off x="6383649" y="695026"/>
                      <a:ext cx="1498600" cy="1600200"/>
                      <a:chOff x="5552629" y="1910597"/>
                      <a:chExt cx="1498600" cy="1600200"/>
                    </a:xfrm>
                  </p:grpSpPr>
                  <p:pic>
                    <p:nvPicPr>
                      <p:cNvPr id="620" name="Picture 619"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621" name="Rectangle 620"/>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611" name="Group 610"/>
                    <p:cNvGrpSpPr/>
                    <p:nvPr/>
                  </p:nvGrpSpPr>
                  <p:grpSpPr>
                    <a:xfrm>
                      <a:off x="7878646" y="695026"/>
                      <a:ext cx="1498600" cy="1600200"/>
                      <a:chOff x="5552629" y="1910597"/>
                      <a:chExt cx="1498600" cy="1600200"/>
                    </a:xfrm>
                  </p:grpSpPr>
                  <p:pic>
                    <p:nvPicPr>
                      <p:cNvPr id="618" name="Picture 617"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619" name="Rectangle 618"/>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612" name="Group 611"/>
                    <p:cNvGrpSpPr/>
                    <p:nvPr/>
                  </p:nvGrpSpPr>
                  <p:grpSpPr>
                    <a:xfrm>
                      <a:off x="9377246" y="695026"/>
                      <a:ext cx="1498600" cy="1600200"/>
                      <a:chOff x="5552629" y="1910597"/>
                      <a:chExt cx="1498600" cy="1600200"/>
                    </a:xfrm>
                  </p:grpSpPr>
                  <p:pic>
                    <p:nvPicPr>
                      <p:cNvPr id="616" name="Picture 615"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617" name="Rectangle 616"/>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613" name="Group 612"/>
                    <p:cNvGrpSpPr/>
                    <p:nvPr/>
                  </p:nvGrpSpPr>
                  <p:grpSpPr>
                    <a:xfrm>
                      <a:off x="10872243" y="695026"/>
                      <a:ext cx="1498600" cy="1600200"/>
                      <a:chOff x="5552629" y="1910597"/>
                      <a:chExt cx="1498600" cy="1600200"/>
                    </a:xfrm>
                  </p:grpSpPr>
                  <p:pic>
                    <p:nvPicPr>
                      <p:cNvPr id="614" name="Picture 613"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615" name="Rectangle 614"/>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grpSp>
                <p:nvGrpSpPr>
                  <p:cNvPr id="581" name="Group 580"/>
                  <p:cNvGrpSpPr/>
                  <p:nvPr/>
                </p:nvGrpSpPr>
                <p:grpSpPr>
                  <a:xfrm>
                    <a:off x="3375085" y="696689"/>
                    <a:ext cx="2993597" cy="399565"/>
                    <a:chOff x="381915" y="695026"/>
                    <a:chExt cx="11988928" cy="1600200"/>
                  </a:xfrm>
                </p:grpSpPr>
                <p:grpSp>
                  <p:nvGrpSpPr>
                    <p:cNvPr id="582" name="Group 581"/>
                    <p:cNvGrpSpPr/>
                    <p:nvPr/>
                  </p:nvGrpSpPr>
                  <p:grpSpPr>
                    <a:xfrm>
                      <a:off x="381915" y="695026"/>
                      <a:ext cx="1498600" cy="1600200"/>
                      <a:chOff x="5552629" y="1910597"/>
                      <a:chExt cx="1498600" cy="1600200"/>
                    </a:xfrm>
                  </p:grpSpPr>
                  <p:pic>
                    <p:nvPicPr>
                      <p:cNvPr id="604" name="Picture 603"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605" name="Rectangle 604"/>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583" name="Group 582"/>
                    <p:cNvGrpSpPr/>
                    <p:nvPr/>
                  </p:nvGrpSpPr>
                  <p:grpSpPr>
                    <a:xfrm>
                      <a:off x="1876912" y="695026"/>
                      <a:ext cx="1498600" cy="1600200"/>
                      <a:chOff x="5552629" y="1910597"/>
                      <a:chExt cx="1498600" cy="1600200"/>
                    </a:xfrm>
                  </p:grpSpPr>
                  <p:pic>
                    <p:nvPicPr>
                      <p:cNvPr id="602" name="Picture 601"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603" name="Rectangle 602"/>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584" name="Group 583"/>
                    <p:cNvGrpSpPr/>
                    <p:nvPr/>
                  </p:nvGrpSpPr>
                  <p:grpSpPr>
                    <a:xfrm>
                      <a:off x="3375512" y="695026"/>
                      <a:ext cx="1498600" cy="1600200"/>
                      <a:chOff x="5552629" y="1910597"/>
                      <a:chExt cx="1498600" cy="1600200"/>
                    </a:xfrm>
                  </p:grpSpPr>
                  <p:pic>
                    <p:nvPicPr>
                      <p:cNvPr id="600" name="Picture 599"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601" name="Rectangle 600"/>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585" name="Group 584"/>
                    <p:cNvGrpSpPr/>
                    <p:nvPr/>
                  </p:nvGrpSpPr>
                  <p:grpSpPr>
                    <a:xfrm>
                      <a:off x="4870509" y="695026"/>
                      <a:ext cx="1498600" cy="1600200"/>
                      <a:chOff x="5552629" y="1910597"/>
                      <a:chExt cx="1498600" cy="1600200"/>
                    </a:xfrm>
                  </p:grpSpPr>
                  <p:pic>
                    <p:nvPicPr>
                      <p:cNvPr id="598" name="Picture 597"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599" name="Rectangle 598"/>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586" name="Group 585"/>
                    <p:cNvGrpSpPr/>
                    <p:nvPr/>
                  </p:nvGrpSpPr>
                  <p:grpSpPr>
                    <a:xfrm>
                      <a:off x="6383649" y="695026"/>
                      <a:ext cx="1498600" cy="1600200"/>
                      <a:chOff x="5552629" y="1910597"/>
                      <a:chExt cx="1498600" cy="1600200"/>
                    </a:xfrm>
                  </p:grpSpPr>
                  <p:pic>
                    <p:nvPicPr>
                      <p:cNvPr id="596" name="Picture 595"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597" name="Rectangle 596"/>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587" name="Group 586"/>
                    <p:cNvGrpSpPr/>
                    <p:nvPr/>
                  </p:nvGrpSpPr>
                  <p:grpSpPr>
                    <a:xfrm>
                      <a:off x="7878646" y="695026"/>
                      <a:ext cx="1498600" cy="1600200"/>
                      <a:chOff x="5552629" y="1910597"/>
                      <a:chExt cx="1498600" cy="1600200"/>
                    </a:xfrm>
                  </p:grpSpPr>
                  <p:pic>
                    <p:nvPicPr>
                      <p:cNvPr id="594" name="Picture 593"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595" name="Rectangle 594"/>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588" name="Group 587"/>
                    <p:cNvGrpSpPr/>
                    <p:nvPr/>
                  </p:nvGrpSpPr>
                  <p:grpSpPr>
                    <a:xfrm>
                      <a:off x="9377246" y="695026"/>
                      <a:ext cx="1498600" cy="1600200"/>
                      <a:chOff x="5552629" y="1910597"/>
                      <a:chExt cx="1498600" cy="1600200"/>
                    </a:xfrm>
                  </p:grpSpPr>
                  <p:pic>
                    <p:nvPicPr>
                      <p:cNvPr id="592" name="Picture 591"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593" name="Rectangle 592"/>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589" name="Group 588"/>
                    <p:cNvGrpSpPr/>
                    <p:nvPr/>
                  </p:nvGrpSpPr>
                  <p:grpSpPr>
                    <a:xfrm>
                      <a:off x="10872243" y="695026"/>
                      <a:ext cx="1498600" cy="1600200"/>
                      <a:chOff x="5552629" y="1910597"/>
                      <a:chExt cx="1498600" cy="1600200"/>
                    </a:xfrm>
                  </p:grpSpPr>
                  <p:pic>
                    <p:nvPicPr>
                      <p:cNvPr id="590" name="Picture 589"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591" name="Rectangle 590"/>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grpSp>
            <p:grpSp>
              <p:nvGrpSpPr>
                <p:cNvPr id="529" name="Group 528"/>
                <p:cNvGrpSpPr/>
                <p:nvPr/>
              </p:nvGrpSpPr>
              <p:grpSpPr>
                <a:xfrm>
                  <a:off x="381273" y="2294949"/>
                  <a:ext cx="5986767" cy="401228"/>
                  <a:chOff x="381915" y="695026"/>
                  <a:chExt cx="5986767" cy="401228"/>
                </a:xfrm>
              </p:grpSpPr>
              <p:grpSp>
                <p:nvGrpSpPr>
                  <p:cNvPr id="530" name="Group 529"/>
                  <p:cNvGrpSpPr/>
                  <p:nvPr/>
                </p:nvGrpSpPr>
                <p:grpSpPr>
                  <a:xfrm>
                    <a:off x="381915" y="695026"/>
                    <a:ext cx="2993597" cy="399565"/>
                    <a:chOff x="381915" y="695026"/>
                    <a:chExt cx="11988928" cy="1600200"/>
                  </a:xfrm>
                </p:grpSpPr>
                <p:grpSp>
                  <p:nvGrpSpPr>
                    <p:cNvPr id="556" name="Group 555"/>
                    <p:cNvGrpSpPr/>
                    <p:nvPr/>
                  </p:nvGrpSpPr>
                  <p:grpSpPr>
                    <a:xfrm>
                      <a:off x="381915" y="695026"/>
                      <a:ext cx="1498600" cy="1600200"/>
                      <a:chOff x="5552629" y="1910597"/>
                      <a:chExt cx="1498600" cy="1600200"/>
                    </a:xfrm>
                  </p:grpSpPr>
                  <p:pic>
                    <p:nvPicPr>
                      <p:cNvPr id="578" name="Picture 577"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579" name="Rectangle 578"/>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557" name="Group 556"/>
                    <p:cNvGrpSpPr/>
                    <p:nvPr/>
                  </p:nvGrpSpPr>
                  <p:grpSpPr>
                    <a:xfrm>
                      <a:off x="1876912" y="695026"/>
                      <a:ext cx="1498600" cy="1600200"/>
                      <a:chOff x="5552629" y="1910597"/>
                      <a:chExt cx="1498600" cy="1600200"/>
                    </a:xfrm>
                  </p:grpSpPr>
                  <p:pic>
                    <p:nvPicPr>
                      <p:cNvPr id="576" name="Picture 575"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577" name="Rectangle 576"/>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558" name="Group 557"/>
                    <p:cNvGrpSpPr/>
                    <p:nvPr/>
                  </p:nvGrpSpPr>
                  <p:grpSpPr>
                    <a:xfrm>
                      <a:off x="3375512" y="695026"/>
                      <a:ext cx="1498600" cy="1600200"/>
                      <a:chOff x="5552629" y="1910597"/>
                      <a:chExt cx="1498600" cy="1600200"/>
                    </a:xfrm>
                  </p:grpSpPr>
                  <p:pic>
                    <p:nvPicPr>
                      <p:cNvPr id="574" name="Picture 573"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575" name="Rectangle 574"/>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559" name="Group 558"/>
                    <p:cNvGrpSpPr/>
                    <p:nvPr/>
                  </p:nvGrpSpPr>
                  <p:grpSpPr>
                    <a:xfrm>
                      <a:off x="4870509" y="695026"/>
                      <a:ext cx="1498600" cy="1600200"/>
                      <a:chOff x="5552629" y="1910597"/>
                      <a:chExt cx="1498600" cy="1600200"/>
                    </a:xfrm>
                  </p:grpSpPr>
                  <p:pic>
                    <p:nvPicPr>
                      <p:cNvPr id="572" name="Picture 571"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573" name="Rectangle 572"/>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560" name="Group 559"/>
                    <p:cNvGrpSpPr/>
                    <p:nvPr/>
                  </p:nvGrpSpPr>
                  <p:grpSpPr>
                    <a:xfrm>
                      <a:off x="6383649" y="695026"/>
                      <a:ext cx="1498600" cy="1600200"/>
                      <a:chOff x="5552629" y="1910597"/>
                      <a:chExt cx="1498600" cy="1600200"/>
                    </a:xfrm>
                  </p:grpSpPr>
                  <p:pic>
                    <p:nvPicPr>
                      <p:cNvPr id="570" name="Picture 569"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571" name="Rectangle 570"/>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561" name="Group 560"/>
                    <p:cNvGrpSpPr/>
                    <p:nvPr/>
                  </p:nvGrpSpPr>
                  <p:grpSpPr>
                    <a:xfrm>
                      <a:off x="7878646" y="695026"/>
                      <a:ext cx="1498600" cy="1600200"/>
                      <a:chOff x="5552629" y="1910597"/>
                      <a:chExt cx="1498600" cy="1600200"/>
                    </a:xfrm>
                  </p:grpSpPr>
                  <p:pic>
                    <p:nvPicPr>
                      <p:cNvPr id="568" name="Picture 567"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569" name="Rectangle 568"/>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562" name="Group 561"/>
                    <p:cNvGrpSpPr/>
                    <p:nvPr/>
                  </p:nvGrpSpPr>
                  <p:grpSpPr>
                    <a:xfrm>
                      <a:off x="9377246" y="695026"/>
                      <a:ext cx="1498600" cy="1600200"/>
                      <a:chOff x="5552629" y="1910597"/>
                      <a:chExt cx="1498600" cy="1600200"/>
                    </a:xfrm>
                  </p:grpSpPr>
                  <p:pic>
                    <p:nvPicPr>
                      <p:cNvPr id="566" name="Picture 565"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567" name="Rectangle 566"/>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563" name="Group 562"/>
                    <p:cNvGrpSpPr/>
                    <p:nvPr/>
                  </p:nvGrpSpPr>
                  <p:grpSpPr>
                    <a:xfrm>
                      <a:off x="10872243" y="695026"/>
                      <a:ext cx="1498600" cy="1600200"/>
                      <a:chOff x="5552629" y="1910597"/>
                      <a:chExt cx="1498600" cy="1600200"/>
                    </a:xfrm>
                  </p:grpSpPr>
                  <p:pic>
                    <p:nvPicPr>
                      <p:cNvPr id="564" name="Picture 563"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565" name="Rectangle 564"/>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grpSp>
                <p:nvGrpSpPr>
                  <p:cNvPr id="531" name="Group 530"/>
                  <p:cNvGrpSpPr/>
                  <p:nvPr/>
                </p:nvGrpSpPr>
                <p:grpSpPr>
                  <a:xfrm>
                    <a:off x="3375085" y="696689"/>
                    <a:ext cx="2993597" cy="399565"/>
                    <a:chOff x="381915" y="695026"/>
                    <a:chExt cx="11988928" cy="1600200"/>
                  </a:xfrm>
                </p:grpSpPr>
                <p:grpSp>
                  <p:nvGrpSpPr>
                    <p:cNvPr id="532" name="Group 531"/>
                    <p:cNvGrpSpPr/>
                    <p:nvPr/>
                  </p:nvGrpSpPr>
                  <p:grpSpPr>
                    <a:xfrm>
                      <a:off x="381915" y="695026"/>
                      <a:ext cx="1498600" cy="1600200"/>
                      <a:chOff x="5552629" y="1910597"/>
                      <a:chExt cx="1498600" cy="1600200"/>
                    </a:xfrm>
                  </p:grpSpPr>
                  <p:pic>
                    <p:nvPicPr>
                      <p:cNvPr id="554" name="Picture 553"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555" name="Rectangle 554"/>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533" name="Group 532"/>
                    <p:cNvGrpSpPr/>
                    <p:nvPr/>
                  </p:nvGrpSpPr>
                  <p:grpSpPr>
                    <a:xfrm>
                      <a:off x="1876912" y="695026"/>
                      <a:ext cx="1498600" cy="1600200"/>
                      <a:chOff x="5552629" y="1910597"/>
                      <a:chExt cx="1498600" cy="1600200"/>
                    </a:xfrm>
                  </p:grpSpPr>
                  <p:pic>
                    <p:nvPicPr>
                      <p:cNvPr id="552" name="Picture 551"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553" name="Rectangle 552"/>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534" name="Group 533"/>
                    <p:cNvGrpSpPr/>
                    <p:nvPr/>
                  </p:nvGrpSpPr>
                  <p:grpSpPr>
                    <a:xfrm>
                      <a:off x="3375512" y="695026"/>
                      <a:ext cx="1498600" cy="1600200"/>
                      <a:chOff x="5552629" y="1910597"/>
                      <a:chExt cx="1498600" cy="1600200"/>
                    </a:xfrm>
                  </p:grpSpPr>
                  <p:pic>
                    <p:nvPicPr>
                      <p:cNvPr id="550" name="Picture 549"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551" name="Rectangle 550"/>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535" name="Group 534"/>
                    <p:cNvGrpSpPr/>
                    <p:nvPr/>
                  </p:nvGrpSpPr>
                  <p:grpSpPr>
                    <a:xfrm>
                      <a:off x="4870509" y="695026"/>
                      <a:ext cx="1498600" cy="1600200"/>
                      <a:chOff x="5552629" y="1910597"/>
                      <a:chExt cx="1498600" cy="1600200"/>
                    </a:xfrm>
                  </p:grpSpPr>
                  <p:pic>
                    <p:nvPicPr>
                      <p:cNvPr id="548" name="Picture 547"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549" name="Rectangle 548"/>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536" name="Group 535"/>
                    <p:cNvGrpSpPr/>
                    <p:nvPr/>
                  </p:nvGrpSpPr>
                  <p:grpSpPr>
                    <a:xfrm>
                      <a:off x="6383649" y="695026"/>
                      <a:ext cx="1498600" cy="1600200"/>
                      <a:chOff x="5552629" y="1910597"/>
                      <a:chExt cx="1498600" cy="1600200"/>
                    </a:xfrm>
                  </p:grpSpPr>
                  <p:pic>
                    <p:nvPicPr>
                      <p:cNvPr id="546" name="Picture 545"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547" name="Rectangle 546"/>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537" name="Group 536"/>
                    <p:cNvGrpSpPr/>
                    <p:nvPr/>
                  </p:nvGrpSpPr>
                  <p:grpSpPr>
                    <a:xfrm>
                      <a:off x="7878646" y="695026"/>
                      <a:ext cx="1498600" cy="1600200"/>
                      <a:chOff x="5552629" y="1910597"/>
                      <a:chExt cx="1498600" cy="1600200"/>
                    </a:xfrm>
                  </p:grpSpPr>
                  <p:pic>
                    <p:nvPicPr>
                      <p:cNvPr id="544" name="Picture 543"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545" name="Rectangle 544"/>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538" name="Group 537"/>
                    <p:cNvGrpSpPr/>
                    <p:nvPr/>
                  </p:nvGrpSpPr>
                  <p:grpSpPr>
                    <a:xfrm>
                      <a:off x="9377246" y="695026"/>
                      <a:ext cx="1498600" cy="1600200"/>
                      <a:chOff x="5552629" y="1910597"/>
                      <a:chExt cx="1498600" cy="1600200"/>
                    </a:xfrm>
                  </p:grpSpPr>
                  <p:pic>
                    <p:nvPicPr>
                      <p:cNvPr id="542" name="Picture 541"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543" name="Rectangle 542"/>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539" name="Group 538"/>
                    <p:cNvGrpSpPr/>
                    <p:nvPr/>
                  </p:nvGrpSpPr>
                  <p:grpSpPr>
                    <a:xfrm>
                      <a:off x="10872243" y="695026"/>
                      <a:ext cx="1498600" cy="1600200"/>
                      <a:chOff x="5552629" y="1910597"/>
                      <a:chExt cx="1498600" cy="1600200"/>
                    </a:xfrm>
                  </p:grpSpPr>
                  <p:pic>
                    <p:nvPicPr>
                      <p:cNvPr id="540" name="Picture 539"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541" name="Rectangle 540"/>
                      <p:cNvSpPr/>
                      <p:nvPr/>
                    </p:nvSpPr>
                    <p:spPr>
                      <a:xfrm>
                        <a:off x="5552629" y="1910597"/>
                        <a:ext cx="1498600" cy="16002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grpSp>
          </p:grpSp>
        </p:grpSp>
        <p:grpSp>
          <p:nvGrpSpPr>
            <p:cNvPr id="1037" name="Group 1036"/>
            <p:cNvGrpSpPr/>
            <p:nvPr/>
          </p:nvGrpSpPr>
          <p:grpSpPr>
            <a:xfrm>
              <a:off x="5488901" y="1098628"/>
              <a:ext cx="850736" cy="2021637"/>
              <a:chOff x="5552629" y="1910597"/>
              <a:chExt cx="1498600" cy="3561183"/>
            </a:xfrm>
          </p:grpSpPr>
          <p:pic>
            <p:nvPicPr>
              <p:cNvPr id="1038" name="Picture 1037" descr="Screen Shot 2019-03-19 at 5.4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49" y="2045732"/>
                <a:ext cx="1245520" cy="1282700"/>
              </a:xfrm>
              <a:prstGeom prst="rect">
                <a:avLst/>
              </a:prstGeom>
            </p:spPr>
          </p:pic>
          <p:sp>
            <p:nvSpPr>
              <p:cNvPr id="1039" name="Rectangle 1038"/>
              <p:cNvSpPr/>
              <p:nvPr/>
            </p:nvSpPr>
            <p:spPr>
              <a:xfrm>
                <a:off x="5552629" y="1910597"/>
                <a:ext cx="1498600" cy="1600201"/>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cxnSp>
            <p:nvCxnSpPr>
              <p:cNvPr id="1040" name="Straight Arrow Connector 1039"/>
              <p:cNvCxnSpPr/>
              <p:nvPr/>
            </p:nvCxnSpPr>
            <p:spPr>
              <a:xfrm>
                <a:off x="6326409" y="3513493"/>
                <a:ext cx="0" cy="195828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041" name="Rectangle 1040"/>
              <p:cNvSpPr/>
              <p:nvPr/>
            </p:nvSpPr>
            <p:spPr>
              <a:xfrm>
                <a:off x="5958109" y="3810136"/>
                <a:ext cx="749300" cy="819925"/>
              </a:xfrm>
              <a:prstGeom prst="rect">
                <a:avLst/>
              </a:prstGeom>
              <a:solidFill>
                <a:srgbClr val="FFFFFF"/>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nvGrpSpPr>
              <p:cNvPr id="1042" name="Group 1041"/>
              <p:cNvGrpSpPr/>
              <p:nvPr/>
            </p:nvGrpSpPr>
            <p:grpSpPr>
              <a:xfrm>
                <a:off x="6035229" y="4031650"/>
                <a:ext cx="609600" cy="338972"/>
                <a:chOff x="5753100" y="4159129"/>
                <a:chExt cx="609600" cy="338972"/>
              </a:xfrm>
            </p:grpSpPr>
            <p:cxnSp>
              <p:nvCxnSpPr>
                <p:cNvPr id="1043" name="Straight Connector 1042"/>
                <p:cNvCxnSpPr/>
                <p:nvPr/>
              </p:nvCxnSpPr>
              <p:spPr>
                <a:xfrm>
                  <a:off x="5753100" y="4498101"/>
                  <a:ext cx="4064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44" name="Straight Connector 1043"/>
                <p:cNvCxnSpPr/>
                <p:nvPr/>
              </p:nvCxnSpPr>
              <p:spPr>
                <a:xfrm flipV="1">
                  <a:off x="6146800" y="4159129"/>
                  <a:ext cx="215900" cy="326272"/>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grpSp>
        </p:grpSp>
        <p:sp>
          <p:nvSpPr>
            <p:cNvPr id="1045" name="TextBox 1044"/>
            <p:cNvSpPr txBox="1"/>
            <p:nvPr/>
          </p:nvSpPr>
          <p:spPr>
            <a:xfrm>
              <a:off x="3039869" y="304111"/>
              <a:ext cx="3249608" cy="492443"/>
            </a:xfrm>
            <a:prstGeom prst="rect">
              <a:avLst/>
            </a:prstGeom>
            <a:noFill/>
          </p:spPr>
          <p:txBody>
            <a:bodyPr wrap="none" rtlCol="0">
              <a:spAutoFit/>
            </a:bodyPr>
            <a:lstStyle/>
            <a:p>
              <a:r>
                <a:rPr lang="en-US" sz="2600" dirty="0">
                  <a:latin typeface="Arial"/>
                  <a:cs typeface="Arial"/>
                </a:rPr>
                <a:t>“Convolutional” layer</a:t>
              </a:r>
            </a:p>
          </p:txBody>
        </p:sp>
        <p:cxnSp>
          <p:nvCxnSpPr>
            <p:cNvPr id="1048" name="Straight Connector 1047"/>
            <p:cNvCxnSpPr/>
            <p:nvPr/>
          </p:nvCxnSpPr>
          <p:spPr>
            <a:xfrm flipH="1">
              <a:off x="3412629" y="1295400"/>
              <a:ext cx="1972171" cy="465319"/>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1052" name="Group 1051"/>
          <p:cNvGrpSpPr/>
          <p:nvPr/>
        </p:nvGrpSpPr>
        <p:grpSpPr>
          <a:xfrm>
            <a:off x="3571719" y="4009848"/>
            <a:ext cx="5228543" cy="2570510"/>
            <a:chOff x="3571719" y="4009848"/>
            <a:chExt cx="5228543" cy="2570510"/>
          </a:xfrm>
        </p:grpSpPr>
        <p:pic>
          <p:nvPicPr>
            <p:cNvPr id="1046" name="Picture 1045" descr="Screen Shot 2018-10-29 at 1.21.09 PM.png"/>
            <p:cNvPicPr>
              <a:picLocks noChangeAspect="1"/>
            </p:cNvPicPr>
            <p:nvPr/>
          </p:nvPicPr>
          <p:blipFill rotWithShape="1">
            <a:blip r:embed="rId3">
              <a:extLst>
                <a:ext uri="{28A0092B-C50C-407E-A947-70E740481C1C}">
                  <a14:useLocalDpi xmlns:a14="http://schemas.microsoft.com/office/drawing/2010/main" val="0"/>
                </a:ext>
              </a:extLst>
            </a:blip>
            <a:srcRect l="33761"/>
            <a:stretch/>
          </p:blipFill>
          <p:spPr>
            <a:xfrm>
              <a:off x="6339637" y="4009848"/>
              <a:ext cx="2460625" cy="2570510"/>
            </a:xfrm>
            <a:prstGeom prst="rect">
              <a:avLst/>
            </a:prstGeom>
          </p:spPr>
        </p:pic>
        <p:sp>
          <p:nvSpPr>
            <p:cNvPr id="1050" name="TextBox 1049"/>
            <p:cNvSpPr txBox="1"/>
            <p:nvPr/>
          </p:nvSpPr>
          <p:spPr>
            <a:xfrm>
              <a:off x="3571719" y="4994434"/>
              <a:ext cx="2761055" cy="892552"/>
            </a:xfrm>
            <a:prstGeom prst="rect">
              <a:avLst/>
            </a:prstGeom>
            <a:noFill/>
          </p:spPr>
          <p:txBody>
            <a:bodyPr wrap="none" rtlCol="0">
              <a:spAutoFit/>
            </a:bodyPr>
            <a:lstStyle/>
            <a:p>
              <a:r>
                <a:rPr lang="en-US" sz="2600" dirty="0">
                  <a:latin typeface="Arial"/>
                  <a:cs typeface="Arial"/>
                </a:rPr>
                <a:t>Like a mosaic</a:t>
              </a:r>
            </a:p>
            <a:p>
              <a:r>
                <a:rPr lang="en-US" sz="2600" dirty="0">
                  <a:latin typeface="Arial"/>
                  <a:cs typeface="Arial"/>
                </a:rPr>
                <a:t>of retinal neurons</a:t>
              </a:r>
            </a:p>
          </p:txBody>
        </p:sp>
      </p:grpSp>
    </p:spTree>
    <p:extLst>
      <p:ext uri="{BB962C8B-B14F-4D97-AF65-F5344CB8AC3E}">
        <p14:creationId xmlns:p14="http://schemas.microsoft.com/office/powerpoint/2010/main" val="39440863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p:cNvGrpSpPr/>
          <p:nvPr/>
        </p:nvGrpSpPr>
        <p:grpSpPr>
          <a:xfrm>
            <a:off x="-43294" y="515319"/>
            <a:ext cx="5730100" cy="3978275"/>
            <a:chOff x="393700" y="292100"/>
            <a:chExt cx="4953054" cy="3155635"/>
          </a:xfrm>
        </p:grpSpPr>
        <p:grpSp>
          <p:nvGrpSpPr>
            <p:cNvPr id="2" name="Group 1"/>
            <p:cNvGrpSpPr/>
            <p:nvPr/>
          </p:nvGrpSpPr>
          <p:grpSpPr>
            <a:xfrm>
              <a:off x="393700" y="292100"/>
              <a:ext cx="4953054" cy="3155635"/>
              <a:chOff x="393700" y="215900"/>
              <a:chExt cx="4953054" cy="3155635"/>
            </a:xfrm>
          </p:grpSpPr>
          <p:pic>
            <p:nvPicPr>
              <p:cNvPr id="3" name="Picture 2"/>
              <p:cNvPicPr>
                <a:picLocks noChangeAspect="1"/>
              </p:cNvPicPr>
              <p:nvPr/>
            </p:nvPicPr>
            <p:blipFill rotWithShape="1">
              <a:blip r:embed="rId3"/>
              <a:srcRect r="45639" b="55200"/>
              <a:stretch/>
            </p:blipFill>
            <p:spPr>
              <a:xfrm>
                <a:off x="570044" y="392961"/>
                <a:ext cx="4301897" cy="2711126"/>
              </a:xfrm>
              <a:prstGeom prst="rect">
                <a:avLst/>
              </a:prstGeom>
            </p:spPr>
          </p:pic>
          <p:sp>
            <p:nvSpPr>
              <p:cNvPr id="4" name="Subtitle 2"/>
              <p:cNvSpPr txBox="1">
                <a:spLocks/>
              </p:cNvSpPr>
              <p:nvPr/>
            </p:nvSpPr>
            <p:spPr>
              <a:xfrm>
                <a:off x="570044" y="370495"/>
                <a:ext cx="248146" cy="259287"/>
              </a:xfrm>
              <a:prstGeom prst="rect">
                <a:avLst/>
              </a:prstGeom>
            </p:spPr>
            <p:txBody>
              <a:bodyPr vert="horz" lIns="91440" tIns="45720" rIns="91440" bIns="45720" rtlCol="0">
                <a:normAutofit/>
              </a:bodyPr>
              <a:lstStyle>
                <a:lvl1pPr marL="0" indent="0" algn="ctr" defTabSz="685800" rtl="0" eaLnBrk="1" latinLnBrk="0" hangingPunct="1">
                  <a:lnSpc>
                    <a:spcPct val="90000"/>
                  </a:lnSpc>
                  <a:spcBef>
                    <a:spcPts val="750"/>
                  </a:spcBef>
                  <a:buFont typeface="Arial" panose="020B0604020202020204" pitchFamily="34" charset="0"/>
                  <a:buNone/>
                  <a:defRPr sz="1800" kern="1200">
                    <a:solidFill>
                      <a:schemeClr val="tx1"/>
                    </a:solidFill>
                    <a:latin typeface="+mn-lt"/>
                    <a:ea typeface="+mn-ea"/>
                    <a:cs typeface="+mn-cs"/>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pPr algn="l"/>
                <a:r>
                  <a:rPr lang="en-US" sz="1200" dirty="0">
                    <a:latin typeface="Helvetica" charset="0"/>
                    <a:ea typeface="Helvetica" charset="0"/>
                    <a:cs typeface="Helvetica" charset="0"/>
                  </a:rPr>
                  <a:t>A</a:t>
                </a:r>
              </a:p>
            </p:txBody>
          </p:sp>
          <p:sp>
            <p:nvSpPr>
              <p:cNvPr id="5" name="Rectangle 4"/>
              <p:cNvSpPr/>
              <p:nvPr/>
            </p:nvSpPr>
            <p:spPr>
              <a:xfrm>
                <a:off x="551726" y="3104087"/>
                <a:ext cx="2051661" cy="267448"/>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L</a:t>
                </a:r>
              </a:p>
            </p:txBody>
          </p:sp>
          <p:sp>
            <p:nvSpPr>
              <p:cNvPr id="6" name="Rectangle 5"/>
              <p:cNvSpPr/>
              <p:nvPr/>
            </p:nvSpPr>
            <p:spPr>
              <a:xfrm>
                <a:off x="4871941" y="2796337"/>
                <a:ext cx="474813" cy="285767"/>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3360550" y="2603382"/>
                <a:ext cx="493375" cy="83044"/>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3531525" y="2720622"/>
                <a:ext cx="151433" cy="151433"/>
              </a:xfrm>
              <a:prstGeom prst="ellipse">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aphicFrame>
            <p:nvGraphicFramePr>
              <p:cNvPr id="9" name="Object 8"/>
              <p:cNvGraphicFramePr>
                <a:graphicFrameLocks noChangeAspect="1"/>
              </p:cNvGraphicFramePr>
              <p:nvPr>
                <p:extLst>
                  <p:ext uri="{D42A27DB-BD31-4B8C-83A1-F6EECF244321}">
                    <p14:modId xmlns:p14="http://schemas.microsoft.com/office/powerpoint/2010/main" val="3201416614"/>
                  </p:ext>
                </p:extLst>
              </p:nvPr>
            </p:nvGraphicFramePr>
            <p:xfrm>
              <a:off x="3538850" y="2710849"/>
              <a:ext cx="161204" cy="161204"/>
            </p:xfrm>
            <a:graphic>
              <a:graphicData uri="http://schemas.openxmlformats.org/presentationml/2006/ole">
                <mc:AlternateContent xmlns:mc="http://schemas.openxmlformats.org/markup-compatibility/2006">
                  <mc:Choice xmlns:v="urn:schemas-microsoft-com:vml" Requires="v">
                    <p:oleObj spid="_x0000_s105518" name="Equation" r:id="rId4" imgW="139700" imgH="139700" progId="Equation.DSMT4">
                      <p:embed/>
                    </p:oleObj>
                  </mc:Choice>
                  <mc:Fallback>
                    <p:oleObj name="Equation" r:id="rId4" imgW="139700" imgH="139700" progId="Equation.DSMT4">
                      <p:embed/>
                      <p:pic>
                        <p:nvPicPr>
                          <p:cNvPr id="0" name=""/>
                          <p:cNvPicPr/>
                          <p:nvPr/>
                        </p:nvPicPr>
                        <p:blipFill>
                          <a:blip r:embed="rId5"/>
                          <a:stretch>
                            <a:fillRect/>
                          </a:stretch>
                        </p:blipFill>
                        <p:spPr>
                          <a:xfrm>
                            <a:off x="3538850" y="2710849"/>
                            <a:ext cx="161204" cy="161204"/>
                          </a:xfrm>
                          <a:prstGeom prst="rect">
                            <a:avLst/>
                          </a:prstGeom>
                        </p:spPr>
                      </p:pic>
                    </p:oleObj>
                  </mc:Fallback>
                </mc:AlternateContent>
              </a:graphicData>
            </a:graphic>
          </p:graphicFrame>
          <p:sp>
            <p:nvSpPr>
              <p:cNvPr id="10" name="Rectangle 9"/>
              <p:cNvSpPr/>
              <p:nvPr/>
            </p:nvSpPr>
            <p:spPr>
              <a:xfrm>
                <a:off x="3008837" y="2583843"/>
                <a:ext cx="1323810" cy="112352"/>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p:cNvSpPr txBox="1"/>
              <p:nvPr/>
            </p:nvSpPr>
            <p:spPr>
              <a:xfrm>
                <a:off x="2911140" y="2520342"/>
                <a:ext cx="1544895" cy="230847"/>
              </a:xfrm>
              <a:prstGeom prst="rect">
                <a:avLst/>
              </a:prstGeom>
              <a:noFill/>
            </p:spPr>
            <p:txBody>
              <a:bodyPr wrap="none" rtlCol="0">
                <a:spAutoFit/>
              </a:bodyPr>
              <a:lstStyle/>
              <a:p>
                <a:r>
                  <a:rPr lang="en-US" sz="700" dirty="0"/>
                  <a:t>Filter            Scale        Threshold</a:t>
                </a:r>
              </a:p>
            </p:txBody>
          </p:sp>
          <p:sp>
            <p:nvSpPr>
              <p:cNvPr id="12" name="Rectangle 11"/>
              <p:cNvSpPr/>
              <p:nvPr/>
            </p:nvSpPr>
            <p:spPr>
              <a:xfrm>
                <a:off x="393700" y="215900"/>
                <a:ext cx="444500" cy="52070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3" name="Rectangle 12"/>
            <p:cNvSpPr/>
            <p:nvPr/>
          </p:nvSpPr>
          <p:spPr>
            <a:xfrm>
              <a:off x="4332647" y="716406"/>
              <a:ext cx="744447" cy="192787"/>
            </a:xfrm>
            <a:prstGeom prst="rect">
              <a:avLst/>
            </a:prstGeom>
            <a:solidFill>
              <a:srgbClr val="FFFFFF"/>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4381492" y="1541585"/>
              <a:ext cx="744447" cy="402492"/>
            </a:xfrm>
            <a:prstGeom prst="rect">
              <a:avLst/>
            </a:prstGeom>
            <a:solidFill>
              <a:srgbClr val="FFFFFF"/>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3501239" y="1541585"/>
              <a:ext cx="744447" cy="402492"/>
            </a:xfrm>
            <a:prstGeom prst="rect">
              <a:avLst/>
            </a:prstGeom>
            <a:solidFill>
              <a:srgbClr val="FFFFFF"/>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4397421" y="2526223"/>
              <a:ext cx="744447" cy="140777"/>
            </a:xfrm>
            <a:prstGeom prst="rect">
              <a:avLst/>
            </a:prstGeom>
            <a:solidFill>
              <a:srgbClr val="FFFFFF"/>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818190" y="305521"/>
              <a:ext cx="1404310" cy="395010"/>
            </a:xfrm>
            <a:prstGeom prst="rect">
              <a:avLst/>
            </a:prstGeom>
            <a:solidFill>
              <a:srgbClr val="FFFFFF"/>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5" name="Group 24"/>
          <p:cNvGrpSpPr/>
          <p:nvPr/>
        </p:nvGrpSpPr>
        <p:grpSpPr>
          <a:xfrm>
            <a:off x="0" y="4031403"/>
            <a:ext cx="6886513" cy="1042095"/>
            <a:chOff x="0" y="4031403"/>
            <a:chExt cx="6886513" cy="1042095"/>
          </a:xfrm>
        </p:grpSpPr>
        <p:pic>
          <p:nvPicPr>
            <p:cNvPr id="22" name="Picture 4"/>
            <p:cNvPicPr>
              <a:picLocks noChangeAspect="1" noChangeArrowheads="1"/>
            </p:cNvPicPr>
            <p:nvPr/>
          </p:nvPicPr>
          <p:blipFill rotWithShape="1">
            <a:blip r:embed="rId6">
              <a:lum bright="-24000" contrast="42000"/>
            </a:blip>
            <a:srcRect l="19492" t="23077" r="20409" b="59514"/>
            <a:stretch/>
          </p:blipFill>
          <p:spPr bwMode="auto">
            <a:xfrm>
              <a:off x="2526453" y="4031403"/>
              <a:ext cx="4360060" cy="1042095"/>
            </a:xfrm>
            <a:prstGeom prst="rect">
              <a:avLst/>
            </a:prstGeom>
            <a:noFill/>
            <a:ln w="9525">
              <a:noFill/>
              <a:miter lim="800000"/>
              <a:headEnd/>
              <a:tailEnd/>
            </a:ln>
            <a:effectLst/>
          </p:spPr>
        </p:pic>
        <p:sp>
          <p:nvSpPr>
            <p:cNvPr id="24" name="TextBox 23"/>
            <p:cNvSpPr txBox="1"/>
            <p:nvPr/>
          </p:nvSpPr>
          <p:spPr>
            <a:xfrm>
              <a:off x="0" y="4128711"/>
              <a:ext cx="2247999" cy="646331"/>
            </a:xfrm>
            <a:prstGeom prst="rect">
              <a:avLst/>
            </a:prstGeom>
            <a:noFill/>
          </p:spPr>
          <p:txBody>
            <a:bodyPr wrap="square" rtlCol="0">
              <a:spAutoFit/>
            </a:bodyPr>
            <a:lstStyle/>
            <a:p>
              <a:pPr algn="ctr"/>
              <a:r>
                <a:rPr lang="en-US" sz="1800" u="none" dirty="0">
                  <a:latin typeface="Arial"/>
                  <a:cs typeface="Arial"/>
                </a:rPr>
                <a:t>Like the multiple cell types in the retina</a:t>
              </a:r>
            </a:p>
          </p:txBody>
        </p:sp>
      </p:grpSp>
      <p:sp>
        <p:nvSpPr>
          <p:cNvPr id="26" name="TextBox 25"/>
          <p:cNvSpPr txBox="1"/>
          <p:nvPr/>
        </p:nvSpPr>
        <p:spPr>
          <a:xfrm>
            <a:off x="3336890" y="286017"/>
            <a:ext cx="2816083" cy="492443"/>
          </a:xfrm>
          <a:prstGeom prst="rect">
            <a:avLst/>
          </a:prstGeom>
          <a:noFill/>
        </p:spPr>
        <p:txBody>
          <a:bodyPr wrap="none" rtlCol="0">
            <a:spAutoFit/>
          </a:bodyPr>
          <a:lstStyle/>
          <a:p>
            <a:r>
              <a:rPr lang="en-US" sz="2600" u="none" dirty="0">
                <a:latin typeface="Arial"/>
                <a:cs typeface="Arial"/>
              </a:rPr>
              <a:t>Multiple cell types</a:t>
            </a:r>
          </a:p>
        </p:txBody>
      </p:sp>
      <p:sp>
        <p:nvSpPr>
          <p:cNvPr id="27" name="TextBox 26"/>
          <p:cNvSpPr txBox="1"/>
          <p:nvPr/>
        </p:nvSpPr>
        <p:spPr>
          <a:xfrm>
            <a:off x="4498207" y="3157169"/>
            <a:ext cx="1146881" cy="544765"/>
          </a:xfrm>
          <a:prstGeom prst="rect">
            <a:avLst/>
          </a:prstGeom>
          <a:noFill/>
        </p:spPr>
        <p:txBody>
          <a:bodyPr wrap="none" rtlCol="0">
            <a:spAutoFit/>
          </a:bodyPr>
          <a:lstStyle/>
          <a:p>
            <a:pPr algn="ctr">
              <a:lnSpc>
                <a:spcPct val="80000"/>
              </a:lnSpc>
            </a:pPr>
            <a:r>
              <a:rPr lang="en-US" sz="1800" u="none" dirty="0">
                <a:latin typeface="Arial"/>
                <a:cs typeface="Arial"/>
              </a:rPr>
              <a:t>Multiple</a:t>
            </a:r>
          </a:p>
          <a:p>
            <a:pPr algn="ctr">
              <a:lnSpc>
                <a:spcPct val="80000"/>
              </a:lnSpc>
            </a:pPr>
            <a:r>
              <a:rPr lang="en-US" sz="1800" u="none" dirty="0">
                <a:latin typeface="Arial"/>
                <a:cs typeface="Arial"/>
              </a:rPr>
              <a:t>cell types</a:t>
            </a:r>
          </a:p>
        </p:txBody>
      </p:sp>
    </p:spTree>
    <p:extLst>
      <p:ext uri="{BB962C8B-B14F-4D97-AF65-F5344CB8AC3E}">
        <p14:creationId xmlns:p14="http://schemas.microsoft.com/office/powerpoint/2010/main" val="10631597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srcRect r="24419" b="55200"/>
          <a:stretch/>
        </p:blipFill>
        <p:spPr>
          <a:xfrm>
            <a:off x="160714" y="738538"/>
            <a:ext cx="6919535" cy="3417887"/>
          </a:xfrm>
          <a:prstGeom prst="rect">
            <a:avLst/>
          </a:prstGeom>
        </p:spPr>
      </p:pic>
      <p:sp>
        <p:nvSpPr>
          <p:cNvPr id="4" name="Subtitle 2"/>
          <p:cNvSpPr txBox="1">
            <a:spLocks/>
          </p:cNvSpPr>
          <p:nvPr/>
        </p:nvSpPr>
        <p:spPr>
          <a:xfrm>
            <a:off x="160715" y="710215"/>
            <a:ext cx="287076" cy="326880"/>
          </a:xfrm>
          <a:prstGeom prst="rect">
            <a:avLst/>
          </a:prstGeom>
        </p:spPr>
        <p:txBody>
          <a:bodyPr vert="horz" lIns="91440" tIns="45720" rIns="91440" bIns="45720" rtlCol="0">
            <a:normAutofit/>
          </a:bodyPr>
          <a:lstStyle>
            <a:lvl1pPr marL="0" indent="0" algn="ctr" defTabSz="685800" rtl="0" eaLnBrk="1" latinLnBrk="0" hangingPunct="1">
              <a:lnSpc>
                <a:spcPct val="90000"/>
              </a:lnSpc>
              <a:spcBef>
                <a:spcPts val="750"/>
              </a:spcBef>
              <a:buFont typeface="Arial" panose="020B0604020202020204" pitchFamily="34" charset="0"/>
              <a:buNone/>
              <a:defRPr sz="1800" kern="1200">
                <a:solidFill>
                  <a:schemeClr val="tx1"/>
                </a:solidFill>
                <a:latin typeface="+mn-lt"/>
                <a:ea typeface="+mn-ea"/>
                <a:cs typeface="+mn-cs"/>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pPr algn="l"/>
            <a:r>
              <a:rPr lang="en-US" sz="1200" dirty="0">
                <a:latin typeface="Helvetica" charset="0"/>
                <a:ea typeface="Helvetica" charset="0"/>
                <a:cs typeface="Helvetica" charset="0"/>
              </a:rPr>
              <a:t>A</a:t>
            </a:r>
          </a:p>
        </p:txBody>
      </p:sp>
      <p:sp>
        <p:nvSpPr>
          <p:cNvPr id="5" name="Rectangle 4"/>
          <p:cNvSpPr/>
          <p:nvPr/>
        </p:nvSpPr>
        <p:spPr>
          <a:xfrm>
            <a:off x="139523" y="4156425"/>
            <a:ext cx="2373530" cy="337169"/>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L</a:t>
            </a:r>
          </a:p>
        </p:txBody>
      </p:sp>
      <p:sp>
        <p:nvSpPr>
          <p:cNvPr id="6" name="Rectangle 5"/>
          <p:cNvSpPr/>
          <p:nvPr/>
        </p:nvSpPr>
        <p:spPr>
          <a:xfrm>
            <a:off x="5137503" y="3768448"/>
            <a:ext cx="549303" cy="360263"/>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3389002" y="3525192"/>
            <a:ext cx="570777" cy="104693"/>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3586800" y="3672995"/>
            <a:ext cx="175190" cy="190910"/>
          </a:xfrm>
          <a:prstGeom prst="ellipse">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aphicFrame>
        <p:nvGraphicFramePr>
          <p:cNvPr id="9" name="Object 8"/>
          <p:cNvGraphicFramePr>
            <a:graphicFrameLocks noChangeAspect="1"/>
          </p:cNvGraphicFramePr>
          <p:nvPr>
            <p:extLst>
              <p:ext uri="{D42A27DB-BD31-4B8C-83A1-F6EECF244321}">
                <p14:modId xmlns:p14="http://schemas.microsoft.com/office/powerpoint/2010/main" val="353845787"/>
              </p:ext>
            </p:extLst>
          </p:nvPr>
        </p:nvGraphicFramePr>
        <p:xfrm>
          <a:off x="3595274" y="3660674"/>
          <a:ext cx="186494" cy="203228"/>
        </p:xfrm>
        <a:graphic>
          <a:graphicData uri="http://schemas.openxmlformats.org/presentationml/2006/ole">
            <mc:AlternateContent xmlns:mc="http://schemas.openxmlformats.org/markup-compatibility/2006">
              <mc:Choice xmlns:v="urn:schemas-microsoft-com:vml" Requires="v">
                <p:oleObj spid="_x0000_s106542" name="Equation" r:id="rId4" imgW="139700" imgH="139700" progId="Equation.DSMT4">
                  <p:embed/>
                </p:oleObj>
              </mc:Choice>
              <mc:Fallback>
                <p:oleObj name="Equation" r:id="rId4" imgW="139700" imgH="139700" progId="Equation.DSMT4">
                  <p:embed/>
                  <p:pic>
                    <p:nvPicPr>
                      <p:cNvPr id="0" name=""/>
                      <p:cNvPicPr/>
                      <p:nvPr/>
                    </p:nvPicPr>
                    <p:blipFill>
                      <a:blip r:embed="rId5"/>
                      <a:stretch>
                        <a:fillRect/>
                      </a:stretch>
                    </p:blipFill>
                    <p:spPr>
                      <a:xfrm>
                        <a:off x="3595274" y="3660674"/>
                        <a:ext cx="186494" cy="203228"/>
                      </a:xfrm>
                      <a:prstGeom prst="rect">
                        <a:avLst/>
                      </a:prstGeom>
                    </p:spPr>
                  </p:pic>
                </p:oleObj>
              </mc:Fallback>
            </mc:AlternateContent>
          </a:graphicData>
        </a:graphic>
      </p:graphicFrame>
      <p:sp>
        <p:nvSpPr>
          <p:cNvPr id="10" name="Rectangle 9"/>
          <p:cNvSpPr/>
          <p:nvPr/>
        </p:nvSpPr>
        <p:spPr>
          <a:xfrm>
            <a:off x="2982111" y="3500559"/>
            <a:ext cx="1531492" cy="141641"/>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p:cNvSpPr txBox="1"/>
          <p:nvPr/>
        </p:nvSpPr>
        <p:spPr>
          <a:xfrm>
            <a:off x="2869088" y="3420504"/>
            <a:ext cx="1787262" cy="291026"/>
          </a:xfrm>
          <a:prstGeom prst="rect">
            <a:avLst/>
          </a:prstGeom>
          <a:noFill/>
        </p:spPr>
        <p:txBody>
          <a:bodyPr wrap="none" rtlCol="0">
            <a:spAutoFit/>
          </a:bodyPr>
          <a:lstStyle/>
          <a:p>
            <a:r>
              <a:rPr lang="en-US" sz="700" dirty="0"/>
              <a:t>Filter            Scale        Threshold</a:t>
            </a:r>
          </a:p>
        </p:txBody>
      </p:sp>
      <p:sp>
        <p:nvSpPr>
          <p:cNvPr id="12" name="Rectangle 11"/>
          <p:cNvSpPr/>
          <p:nvPr/>
        </p:nvSpPr>
        <p:spPr>
          <a:xfrm>
            <a:off x="-43294" y="515319"/>
            <a:ext cx="514234" cy="656441"/>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6670796" y="1300874"/>
            <a:ext cx="861238" cy="1747126"/>
          </a:xfrm>
          <a:prstGeom prst="rect">
            <a:avLst/>
          </a:prstGeom>
          <a:solidFill>
            <a:srgbClr val="FFFFFF"/>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4588540" y="3331854"/>
            <a:ext cx="861238" cy="177476"/>
          </a:xfrm>
          <a:prstGeom prst="rect">
            <a:avLst/>
          </a:prstGeom>
          <a:solidFill>
            <a:srgbClr val="FFFFFF"/>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TextBox 16"/>
          <p:cNvSpPr txBox="1"/>
          <p:nvPr/>
        </p:nvSpPr>
        <p:spPr>
          <a:xfrm>
            <a:off x="4498208" y="3157169"/>
            <a:ext cx="1146881" cy="544765"/>
          </a:xfrm>
          <a:prstGeom prst="rect">
            <a:avLst/>
          </a:prstGeom>
          <a:noFill/>
        </p:spPr>
        <p:txBody>
          <a:bodyPr wrap="none" rtlCol="0">
            <a:spAutoFit/>
          </a:bodyPr>
          <a:lstStyle/>
          <a:p>
            <a:pPr algn="ctr">
              <a:lnSpc>
                <a:spcPct val="80000"/>
              </a:lnSpc>
            </a:pPr>
            <a:r>
              <a:rPr lang="en-US" sz="1800" u="none" dirty="0">
                <a:latin typeface="Arial"/>
                <a:cs typeface="Arial"/>
              </a:rPr>
              <a:t>Multiple</a:t>
            </a:r>
          </a:p>
          <a:p>
            <a:pPr algn="ctr">
              <a:lnSpc>
                <a:spcPct val="80000"/>
              </a:lnSpc>
            </a:pPr>
            <a:r>
              <a:rPr lang="en-US" sz="1800" u="none" dirty="0">
                <a:latin typeface="Arial"/>
                <a:cs typeface="Arial"/>
              </a:rPr>
              <a:t>cell types</a:t>
            </a:r>
          </a:p>
        </p:txBody>
      </p:sp>
      <p:sp>
        <p:nvSpPr>
          <p:cNvPr id="18" name="Rectangle 17"/>
          <p:cNvSpPr/>
          <p:nvPr/>
        </p:nvSpPr>
        <p:spPr>
          <a:xfrm>
            <a:off x="447791" y="532239"/>
            <a:ext cx="1624621" cy="497985"/>
          </a:xfrm>
          <a:prstGeom prst="rect">
            <a:avLst/>
          </a:prstGeom>
          <a:solidFill>
            <a:srgbClr val="FFFFFF"/>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2" name="Picture 4"/>
          <p:cNvPicPr>
            <a:picLocks noChangeAspect="1" noChangeArrowheads="1"/>
          </p:cNvPicPr>
          <p:nvPr/>
        </p:nvPicPr>
        <p:blipFill rotWithShape="1">
          <a:blip r:embed="rId6">
            <a:lum bright="-24000" contrast="42000"/>
          </a:blip>
          <a:srcRect l="19492" t="23077" r="20409" b="59514"/>
          <a:stretch/>
        </p:blipFill>
        <p:spPr bwMode="auto">
          <a:xfrm>
            <a:off x="2526453" y="4031403"/>
            <a:ext cx="4360060" cy="1042095"/>
          </a:xfrm>
          <a:prstGeom prst="rect">
            <a:avLst/>
          </a:prstGeom>
          <a:noFill/>
          <a:ln w="9525">
            <a:noFill/>
            <a:miter lim="800000"/>
            <a:headEnd/>
            <a:tailEnd/>
          </a:ln>
          <a:effectLst/>
        </p:spPr>
      </p:pic>
      <p:sp>
        <p:nvSpPr>
          <p:cNvPr id="29" name="Rectangle 28"/>
          <p:cNvSpPr/>
          <p:nvPr/>
        </p:nvSpPr>
        <p:spPr>
          <a:xfrm>
            <a:off x="6202980" y="3284164"/>
            <a:ext cx="1417019" cy="515827"/>
          </a:xfrm>
          <a:prstGeom prst="rect">
            <a:avLst/>
          </a:prstGeom>
          <a:solidFill>
            <a:srgbClr val="FFFFFF"/>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0" name="Group 19"/>
          <p:cNvGrpSpPr/>
          <p:nvPr/>
        </p:nvGrpSpPr>
        <p:grpSpPr>
          <a:xfrm>
            <a:off x="-43293" y="5073498"/>
            <a:ext cx="7663292" cy="1124857"/>
            <a:chOff x="-43293" y="5073498"/>
            <a:chExt cx="7663292" cy="1124857"/>
          </a:xfrm>
        </p:grpSpPr>
        <p:sp>
          <p:nvSpPr>
            <p:cNvPr id="24" name="TextBox 23"/>
            <p:cNvSpPr txBox="1"/>
            <p:nvPr/>
          </p:nvSpPr>
          <p:spPr>
            <a:xfrm>
              <a:off x="-43293" y="5396663"/>
              <a:ext cx="2100694" cy="646331"/>
            </a:xfrm>
            <a:prstGeom prst="rect">
              <a:avLst/>
            </a:prstGeom>
            <a:noFill/>
          </p:spPr>
          <p:txBody>
            <a:bodyPr wrap="square" rtlCol="0">
              <a:spAutoFit/>
            </a:bodyPr>
            <a:lstStyle/>
            <a:p>
              <a:pPr algn="ctr"/>
              <a:r>
                <a:rPr lang="en-US" sz="1800" u="none" dirty="0">
                  <a:latin typeface="Arial"/>
                  <a:cs typeface="Arial"/>
                </a:rPr>
                <a:t>Like the hierarchy of retinal circuitry</a:t>
              </a:r>
            </a:p>
          </p:txBody>
        </p:sp>
        <p:pic>
          <p:nvPicPr>
            <p:cNvPr id="31" name="Picture 4"/>
            <p:cNvPicPr>
              <a:picLocks noChangeAspect="1" noChangeArrowheads="1"/>
            </p:cNvPicPr>
            <p:nvPr/>
          </p:nvPicPr>
          <p:blipFill rotWithShape="1">
            <a:blip r:embed="rId6">
              <a:lum bright="-24000" contrast="42000"/>
            </a:blip>
            <a:srcRect l="-817" t="39082" r="22614" b="42127"/>
            <a:stretch/>
          </p:blipFill>
          <p:spPr bwMode="auto">
            <a:xfrm>
              <a:off x="1946642" y="5073498"/>
              <a:ext cx="5673357" cy="1124857"/>
            </a:xfrm>
            <a:prstGeom prst="rect">
              <a:avLst/>
            </a:prstGeom>
            <a:noFill/>
            <a:ln w="9525">
              <a:noFill/>
              <a:miter lim="800000"/>
              <a:headEnd/>
              <a:tailEnd/>
            </a:ln>
            <a:effectLst/>
          </p:spPr>
        </p:pic>
      </p:grpSp>
      <p:sp>
        <p:nvSpPr>
          <p:cNvPr id="32" name="TextBox 31"/>
          <p:cNvSpPr txBox="1"/>
          <p:nvPr/>
        </p:nvSpPr>
        <p:spPr>
          <a:xfrm>
            <a:off x="152400" y="4281111"/>
            <a:ext cx="2247999" cy="646331"/>
          </a:xfrm>
          <a:prstGeom prst="rect">
            <a:avLst/>
          </a:prstGeom>
          <a:noFill/>
        </p:spPr>
        <p:txBody>
          <a:bodyPr wrap="square" rtlCol="0">
            <a:spAutoFit/>
          </a:bodyPr>
          <a:lstStyle/>
          <a:p>
            <a:pPr algn="ctr"/>
            <a:r>
              <a:rPr lang="en-US" sz="1800" u="none" dirty="0">
                <a:latin typeface="Arial"/>
                <a:cs typeface="Arial"/>
              </a:rPr>
              <a:t>Like the multiple cell types in the retina</a:t>
            </a:r>
          </a:p>
        </p:txBody>
      </p:sp>
      <p:sp>
        <p:nvSpPr>
          <p:cNvPr id="33" name="TextBox 32"/>
          <p:cNvSpPr txBox="1"/>
          <p:nvPr/>
        </p:nvSpPr>
        <p:spPr>
          <a:xfrm>
            <a:off x="3328425" y="286017"/>
            <a:ext cx="2426979" cy="492443"/>
          </a:xfrm>
          <a:prstGeom prst="rect">
            <a:avLst/>
          </a:prstGeom>
          <a:noFill/>
        </p:spPr>
        <p:txBody>
          <a:bodyPr wrap="none" rtlCol="0">
            <a:spAutoFit/>
          </a:bodyPr>
          <a:lstStyle/>
          <a:p>
            <a:r>
              <a:rPr lang="en-US" sz="2600" u="none" dirty="0">
                <a:latin typeface="Arial"/>
                <a:cs typeface="Arial"/>
              </a:rPr>
              <a:t>Multiple Layers</a:t>
            </a:r>
          </a:p>
        </p:txBody>
      </p:sp>
    </p:spTree>
    <p:extLst>
      <p:ext uri="{BB962C8B-B14F-4D97-AF65-F5344CB8AC3E}">
        <p14:creationId xmlns:p14="http://schemas.microsoft.com/office/powerpoint/2010/main" val="220636272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58750" y="1619250"/>
            <a:ext cx="8620125" cy="2974392"/>
          </a:xfrm>
          <a:prstGeom prst="rect">
            <a:avLst/>
          </a:prstGeom>
        </p:spPr>
      </p:pic>
      <p:sp>
        <p:nvSpPr>
          <p:cNvPr id="3" name="TextBox 2"/>
          <p:cNvSpPr txBox="1"/>
          <p:nvPr/>
        </p:nvSpPr>
        <p:spPr>
          <a:xfrm>
            <a:off x="2064866" y="381000"/>
            <a:ext cx="5211683" cy="492443"/>
          </a:xfrm>
          <a:prstGeom prst="rect">
            <a:avLst/>
          </a:prstGeom>
          <a:noFill/>
        </p:spPr>
        <p:txBody>
          <a:bodyPr wrap="none" rtlCol="0">
            <a:spAutoFit/>
          </a:bodyPr>
          <a:lstStyle/>
          <a:p>
            <a:r>
              <a:rPr lang="en-US" sz="2600" dirty="0">
                <a:latin typeface="Arial"/>
                <a:cs typeface="Arial"/>
              </a:rPr>
              <a:t>Object Recognition Deep Network</a:t>
            </a:r>
          </a:p>
        </p:txBody>
      </p:sp>
    </p:spTree>
    <p:extLst>
      <p:ext uri="{BB962C8B-B14F-4D97-AF65-F5344CB8AC3E}">
        <p14:creationId xmlns:p14="http://schemas.microsoft.com/office/powerpoint/2010/main" val="579706162"/>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01FFC29-FB71-4D42-B8F9-828259BD7953}"/>
              </a:ext>
            </a:extLst>
          </p:cNvPr>
          <p:cNvPicPr>
            <a:picLocks noChangeAspect="1"/>
          </p:cNvPicPr>
          <p:nvPr/>
        </p:nvPicPr>
        <p:blipFill>
          <a:blip r:embed="rId2"/>
          <a:stretch>
            <a:fillRect/>
          </a:stretch>
        </p:blipFill>
        <p:spPr>
          <a:xfrm>
            <a:off x="3048000" y="0"/>
            <a:ext cx="5635782" cy="6858000"/>
          </a:xfrm>
          <a:prstGeom prst="rect">
            <a:avLst/>
          </a:prstGeom>
        </p:spPr>
      </p:pic>
      <p:sp>
        <p:nvSpPr>
          <p:cNvPr id="3" name="TextBox 2">
            <a:extLst>
              <a:ext uri="{FF2B5EF4-FFF2-40B4-BE49-F238E27FC236}">
                <a16:creationId xmlns:a16="http://schemas.microsoft.com/office/drawing/2014/main" id="{1561C755-20C0-754B-A54C-3777FE1BB87C}"/>
              </a:ext>
            </a:extLst>
          </p:cNvPr>
          <p:cNvSpPr txBox="1"/>
          <p:nvPr/>
        </p:nvSpPr>
        <p:spPr>
          <a:xfrm>
            <a:off x="152400" y="2057400"/>
            <a:ext cx="3303853" cy="769441"/>
          </a:xfrm>
          <a:prstGeom prst="rect">
            <a:avLst/>
          </a:prstGeom>
          <a:noFill/>
        </p:spPr>
        <p:txBody>
          <a:bodyPr wrap="none" rtlCol="0">
            <a:spAutoFit/>
          </a:bodyPr>
          <a:lstStyle/>
          <a:p>
            <a:r>
              <a:rPr lang="en-US" sz="2200" u="none" dirty="0">
                <a:latin typeface="Arial" panose="020B0604020202020204" pitchFamily="34" charset="0"/>
                <a:cs typeface="Arial" panose="020B0604020202020204" pitchFamily="34" charset="0"/>
              </a:rPr>
              <a:t>Different sensory models</a:t>
            </a:r>
          </a:p>
          <a:p>
            <a:r>
              <a:rPr lang="en-US" sz="2200" u="none" dirty="0">
                <a:latin typeface="Arial" panose="020B0604020202020204" pitchFamily="34" charset="0"/>
                <a:cs typeface="Arial" panose="020B0604020202020204" pitchFamily="34" charset="0"/>
              </a:rPr>
              <a:t>for different questions</a:t>
            </a:r>
          </a:p>
        </p:txBody>
      </p:sp>
    </p:spTree>
    <p:extLst>
      <p:ext uri="{BB962C8B-B14F-4D97-AF65-F5344CB8AC3E}">
        <p14:creationId xmlns:p14="http://schemas.microsoft.com/office/powerpoint/2010/main" val="2678326919"/>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7" name="Picture 3"/>
          <p:cNvPicPr>
            <a:picLocks noChangeAspect="1" noChangeArrowheads="1"/>
          </p:cNvPicPr>
          <p:nvPr/>
        </p:nvPicPr>
        <p:blipFill>
          <a:blip r:embed="rId3">
            <a:lum bright="-36000" contrast="48000"/>
            <a:extLst>
              <a:ext uri="{28A0092B-C50C-407E-A947-70E740481C1C}">
                <a14:useLocalDpi xmlns:a14="http://schemas.microsoft.com/office/drawing/2010/main" val="0"/>
              </a:ext>
            </a:extLst>
          </a:blip>
          <a:srcRect l="11458" r="27684" b="35732"/>
          <a:stretch>
            <a:fillRect/>
          </a:stretch>
        </p:blipFill>
        <p:spPr bwMode="auto">
          <a:xfrm>
            <a:off x="2057400" y="1905000"/>
            <a:ext cx="5043488" cy="26908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9458" name="Text Box 5"/>
          <p:cNvSpPr txBox="1">
            <a:spLocks noChangeArrowheads="1"/>
          </p:cNvSpPr>
          <p:nvPr/>
        </p:nvSpPr>
        <p:spPr bwMode="auto">
          <a:xfrm rot="-5400000">
            <a:off x="1196182" y="3783806"/>
            <a:ext cx="677862" cy="396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r>
              <a:rPr lang="en-US" sz="2000">
                <a:latin typeface="Helvetica" charset="0"/>
              </a:rPr>
              <a:t>Trial</a:t>
            </a:r>
          </a:p>
        </p:txBody>
      </p:sp>
      <p:sp>
        <p:nvSpPr>
          <p:cNvPr id="19459" name="Text Box 6"/>
          <p:cNvSpPr txBox="1">
            <a:spLocks noChangeArrowheads="1"/>
          </p:cNvSpPr>
          <p:nvPr/>
        </p:nvSpPr>
        <p:spPr bwMode="auto">
          <a:xfrm rot="-5400000">
            <a:off x="923926" y="2309812"/>
            <a:ext cx="1130300" cy="7016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r>
              <a:rPr lang="en-US" sz="2000">
                <a:latin typeface="Helvetica" charset="0"/>
              </a:rPr>
              <a:t>Light</a:t>
            </a:r>
          </a:p>
          <a:p>
            <a:r>
              <a:rPr lang="en-US" sz="2000">
                <a:latin typeface="Helvetica" charset="0"/>
              </a:rPr>
              <a:t>Intensity</a:t>
            </a:r>
          </a:p>
        </p:txBody>
      </p:sp>
      <p:sp>
        <p:nvSpPr>
          <p:cNvPr id="19460" name="Text Box 3"/>
          <p:cNvSpPr txBox="1">
            <a:spLocks noChangeArrowheads="1"/>
          </p:cNvSpPr>
          <p:nvPr/>
        </p:nvSpPr>
        <p:spPr bwMode="auto">
          <a:xfrm>
            <a:off x="260350" y="265113"/>
            <a:ext cx="8655050" cy="4619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r>
              <a:rPr lang="en-US" u="none">
                <a:latin typeface="Arial" charset="0"/>
              </a:rPr>
              <a:t>Receptive field: What stimuli makes the neuron respond?</a:t>
            </a:r>
          </a:p>
        </p:txBody>
      </p:sp>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Text Box 3"/>
          <p:cNvSpPr txBox="1">
            <a:spLocks noChangeArrowheads="1"/>
          </p:cNvSpPr>
          <p:nvPr/>
        </p:nvSpPr>
        <p:spPr bwMode="auto">
          <a:xfrm>
            <a:off x="260350" y="265113"/>
            <a:ext cx="8655050" cy="4619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r>
              <a:rPr lang="en-US" u="none">
                <a:latin typeface="Arial" charset="0"/>
              </a:rPr>
              <a:t>Receptive field: What stimuli makes the neuron respond?</a:t>
            </a:r>
          </a:p>
        </p:txBody>
      </p:sp>
      <p:grpSp>
        <p:nvGrpSpPr>
          <p:cNvPr id="21506" name="Group 35"/>
          <p:cNvGrpSpPr>
            <a:grpSpLocks/>
          </p:cNvGrpSpPr>
          <p:nvPr/>
        </p:nvGrpSpPr>
        <p:grpSpPr bwMode="auto">
          <a:xfrm>
            <a:off x="576263" y="1254125"/>
            <a:ext cx="7635875" cy="5503863"/>
            <a:chOff x="233" y="480"/>
            <a:chExt cx="5144" cy="3787"/>
          </a:xfrm>
        </p:grpSpPr>
        <p:pic>
          <p:nvPicPr>
            <p:cNvPr id="21512" name="Picture 11"/>
            <p:cNvPicPr>
              <a:picLocks noChangeAspect="1" noChangeArrowheads="1"/>
            </p:cNvPicPr>
            <p:nvPr/>
          </p:nvPicPr>
          <p:blipFill>
            <a:blip r:embed="rId3">
              <a:lum bright="-6000" contrast="36000"/>
              <a:extLst>
                <a:ext uri="{28A0092B-C50C-407E-A947-70E740481C1C}">
                  <a14:useLocalDpi xmlns:a14="http://schemas.microsoft.com/office/drawing/2010/main" val="0"/>
                </a:ext>
              </a:extLst>
            </a:blip>
            <a:srcRect l="6944"/>
            <a:stretch>
              <a:fillRect/>
            </a:stretch>
          </p:blipFill>
          <p:spPr bwMode="auto">
            <a:xfrm>
              <a:off x="1354" y="480"/>
              <a:ext cx="3640" cy="37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1513" name="Rectangle 23"/>
            <p:cNvSpPr>
              <a:spLocks noChangeArrowheads="1"/>
            </p:cNvSpPr>
            <p:nvPr/>
          </p:nvSpPr>
          <p:spPr bwMode="auto">
            <a:xfrm>
              <a:off x="3636" y="3156"/>
              <a:ext cx="1542" cy="272"/>
            </a:xfrm>
            <a:prstGeom prst="rect">
              <a:avLst/>
            </a:prstGeom>
            <a:solidFill>
              <a:schemeClr val="bg1"/>
            </a:solidFill>
            <a:ln w="9525">
              <a:solidFill>
                <a:schemeClr val="bg1"/>
              </a:solidFill>
              <a:miter lim="800000"/>
              <a:headEnd/>
              <a:tailEnd/>
            </a:ln>
          </p:spPr>
          <p:txBody>
            <a:bodyPr wrap="none" anchor="ctr"/>
            <a:lstStyle/>
            <a:p>
              <a:endParaRPr lang="en-US" u="none"/>
            </a:p>
          </p:txBody>
        </p:sp>
        <p:sp>
          <p:nvSpPr>
            <p:cNvPr id="21514" name="Text Box 24"/>
            <p:cNvSpPr txBox="1">
              <a:spLocks noChangeArrowheads="1"/>
            </p:cNvSpPr>
            <p:nvPr/>
          </p:nvSpPr>
          <p:spPr bwMode="auto">
            <a:xfrm>
              <a:off x="3352" y="3457"/>
              <a:ext cx="2025" cy="48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r>
                <a:rPr lang="en-US" sz="2000" u="none">
                  <a:latin typeface="Arial" charset="0"/>
                </a:rPr>
                <a:t>Spike triggered average</a:t>
              </a:r>
            </a:p>
            <a:p>
              <a:r>
                <a:rPr lang="en-US" sz="2000" u="none">
                  <a:latin typeface="Arial" charset="0"/>
                </a:rPr>
                <a:t>(mean effective stimulus)</a:t>
              </a:r>
            </a:p>
          </p:txBody>
        </p:sp>
        <p:grpSp>
          <p:nvGrpSpPr>
            <p:cNvPr id="21515" name="Group 33"/>
            <p:cNvGrpSpPr>
              <a:grpSpLocks/>
            </p:cNvGrpSpPr>
            <p:nvPr/>
          </p:nvGrpSpPr>
          <p:grpSpPr bwMode="auto">
            <a:xfrm>
              <a:off x="233" y="612"/>
              <a:ext cx="4513" cy="3328"/>
              <a:chOff x="233" y="612"/>
              <a:chExt cx="4513" cy="3328"/>
            </a:xfrm>
          </p:grpSpPr>
          <p:sp>
            <p:nvSpPr>
              <p:cNvPr id="21516" name="Text Box 12"/>
              <p:cNvSpPr txBox="1">
                <a:spLocks noChangeArrowheads="1"/>
              </p:cNvSpPr>
              <p:nvPr/>
            </p:nvSpPr>
            <p:spPr bwMode="auto">
              <a:xfrm>
                <a:off x="233" y="784"/>
                <a:ext cx="903" cy="44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r>
                  <a:rPr lang="en-US" sz="1800" u="none">
                    <a:latin typeface="Helvetica" charset="0"/>
                  </a:rPr>
                  <a:t>Light intensity</a:t>
                </a:r>
              </a:p>
            </p:txBody>
          </p:sp>
          <p:sp>
            <p:nvSpPr>
              <p:cNvPr id="21517" name="Text Box 13"/>
              <p:cNvSpPr txBox="1">
                <a:spLocks noChangeArrowheads="1"/>
              </p:cNvSpPr>
              <p:nvPr/>
            </p:nvSpPr>
            <p:spPr bwMode="auto">
              <a:xfrm>
                <a:off x="513" y="855"/>
                <a:ext cx="124" cy="31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endParaRPr lang="en-US" u="none"/>
              </a:p>
            </p:txBody>
          </p:sp>
          <p:sp>
            <p:nvSpPr>
              <p:cNvPr id="21518" name="Text Box 14"/>
              <p:cNvSpPr txBox="1">
                <a:spLocks noChangeArrowheads="1"/>
              </p:cNvSpPr>
              <p:nvPr/>
            </p:nvSpPr>
            <p:spPr bwMode="auto">
              <a:xfrm>
                <a:off x="1176" y="612"/>
                <a:ext cx="240" cy="2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r>
                  <a:rPr lang="en-US" sz="1600" u="none">
                    <a:latin typeface="Helvetica" charset="0"/>
                  </a:rPr>
                  <a:t>1</a:t>
                </a:r>
                <a:endParaRPr lang="en-US" sz="1800" u="none">
                  <a:latin typeface="Helvetica" charset="0"/>
                </a:endParaRPr>
              </a:p>
            </p:txBody>
          </p:sp>
          <p:sp>
            <p:nvSpPr>
              <p:cNvPr id="21519" name="Text Box 15"/>
              <p:cNvSpPr txBox="1">
                <a:spLocks noChangeArrowheads="1"/>
              </p:cNvSpPr>
              <p:nvPr/>
            </p:nvSpPr>
            <p:spPr bwMode="auto">
              <a:xfrm>
                <a:off x="1172" y="1368"/>
                <a:ext cx="240" cy="2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r>
                  <a:rPr lang="en-US" sz="1600" u="none">
                    <a:latin typeface="Helvetica" charset="0"/>
                  </a:rPr>
                  <a:t>0</a:t>
                </a:r>
                <a:endParaRPr lang="en-US" sz="1800" u="none">
                  <a:latin typeface="Helvetica" charset="0"/>
                </a:endParaRPr>
              </a:p>
            </p:txBody>
          </p:sp>
          <p:sp>
            <p:nvSpPr>
              <p:cNvPr id="21520" name="Rectangle 17"/>
              <p:cNvSpPr>
                <a:spLocks noChangeArrowheads="1"/>
              </p:cNvSpPr>
              <p:nvPr/>
            </p:nvSpPr>
            <p:spPr bwMode="auto">
              <a:xfrm>
                <a:off x="2679" y="1720"/>
                <a:ext cx="624" cy="2220"/>
              </a:xfrm>
              <a:prstGeom prst="rect">
                <a:avLst/>
              </a:prstGeom>
              <a:solidFill>
                <a:schemeClr val="bg1"/>
              </a:solidFill>
              <a:ln w="9525">
                <a:solidFill>
                  <a:schemeClr val="bg1"/>
                </a:solidFill>
                <a:miter lim="800000"/>
                <a:headEnd/>
                <a:tailEnd/>
              </a:ln>
            </p:spPr>
            <p:txBody>
              <a:bodyPr wrap="none" anchor="ctr"/>
              <a:lstStyle/>
              <a:p>
                <a:endParaRPr lang="en-US"/>
              </a:p>
            </p:txBody>
          </p:sp>
          <p:sp>
            <p:nvSpPr>
              <p:cNvPr id="21521" name="Rectangle 18"/>
              <p:cNvSpPr>
                <a:spLocks noChangeArrowheads="1"/>
              </p:cNvSpPr>
              <p:nvPr/>
            </p:nvSpPr>
            <p:spPr bwMode="auto">
              <a:xfrm>
                <a:off x="2996" y="1516"/>
                <a:ext cx="1366" cy="944"/>
              </a:xfrm>
              <a:prstGeom prst="rect">
                <a:avLst/>
              </a:prstGeom>
              <a:solidFill>
                <a:schemeClr val="bg1"/>
              </a:solidFill>
              <a:ln w="9525">
                <a:solidFill>
                  <a:schemeClr val="bg1"/>
                </a:solidFill>
                <a:miter lim="800000"/>
                <a:headEnd/>
                <a:tailEnd/>
              </a:ln>
            </p:spPr>
            <p:txBody>
              <a:bodyPr wrap="none" anchor="ctr"/>
              <a:lstStyle/>
              <a:p>
                <a:endParaRPr lang="en-US"/>
              </a:p>
            </p:txBody>
          </p:sp>
          <p:sp>
            <p:nvSpPr>
              <p:cNvPr id="21522" name="Line 19"/>
              <p:cNvSpPr>
                <a:spLocks noChangeShapeType="1"/>
              </p:cNvSpPr>
              <p:nvPr/>
            </p:nvSpPr>
            <p:spPr bwMode="auto">
              <a:xfrm flipH="1">
                <a:off x="2620" y="1497"/>
                <a:ext cx="1157" cy="1561"/>
              </a:xfrm>
              <a:prstGeom prst="line">
                <a:avLst/>
              </a:prstGeom>
              <a:noFill/>
              <a:ln w="9525" cap="rnd">
                <a:solidFill>
                  <a:schemeClr val="tx1"/>
                </a:solidFill>
                <a:prstDash val="sysDot"/>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21523" name="Line 20"/>
              <p:cNvSpPr>
                <a:spLocks noChangeShapeType="1"/>
              </p:cNvSpPr>
              <p:nvPr/>
            </p:nvSpPr>
            <p:spPr bwMode="auto">
              <a:xfrm flipH="1">
                <a:off x="2632" y="1507"/>
                <a:ext cx="1643" cy="2325"/>
              </a:xfrm>
              <a:prstGeom prst="line">
                <a:avLst/>
              </a:prstGeom>
              <a:noFill/>
              <a:ln w="9525" cap="rnd">
                <a:solidFill>
                  <a:schemeClr val="tx1"/>
                </a:solidFill>
                <a:prstDash val="sysDot"/>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21524" name="Line 22"/>
              <p:cNvSpPr>
                <a:spLocks noChangeShapeType="1"/>
              </p:cNvSpPr>
              <p:nvPr/>
            </p:nvSpPr>
            <p:spPr bwMode="auto">
              <a:xfrm flipV="1">
                <a:off x="4632" y="2456"/>
                <a:ext cx="0" cy="664"/>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grpSp>
            <p:nvGrpSpPr>
              <p:cNvPr id="21525" name="Group 32"/>
              <p:cNvGrpSpPr>
                <a:grpSpLocks/>
              </p:cNvGrpSpPr>
              <p:nvPr/>
            </p:nvGrpSpPr>
            <p:grpSpPr bwMode="auto">
              <a:xfrm>
                <a:off x="3755" y="2640"/>
                <a:ext cx="991" cy="886"/>
                <a:chOff x="3755" y="2640"/>
                <a:chExt cx="991" cy="886"/>
              </a:xfrm>
            </p:grpSpPr>
            <p:sp>
              <p:nvSpPr>
                <p:cNvPr id="21526" name="Line 21"/>
                <p:cNvSpPr>
                  <a:spLocks noChangeShapeType="1"/>
                </p:cNvSpPr>
                <p:nvPr/>
              </p:nvSpPr>
              <p:spPr bwMode="auto">
                <a:xfrm>
                  <a:off x="3800" y="2640"/>
                  <a:ext cx="840" cy="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21527" name="Text Box 26"/>
                <p:cNvSpPr txBox="1">
                  <a:spLocks noChangeArrowheads="1"/>
                </p:cNvSpPr>
                <p:nvPr/>
              </p:nvSpPr>
              <p:spPr bwMode="auto">
                <a:xfrm>
                  <a:off x="4536" y="3274"/>
                  <a:ext cx="210" cy="25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r>
                    <a:rPr lang="en-US" sz="1800" u="none">
                      <a:latin typeface="Arial" charset="0"/>
                    </a:rPr>
                    <a:t>0</a:t>
                  </a:r>
                </a:p>
              </p:txBody>
            </p:sp>
            <p:pic>
              <p:nvPicPr>
                <p:cNvPr id="21528" name="Picture 27"/>
                <p:cNvPicPr>
                  <a:picLocks noChangeAspect="1" noChangeArrowheads="1"/>
                </p:cNvPicPr>
                <p:nvPr/>
              </p:nvPicPr>
              <p:blipFill>
                <a:blip r:embed="rId3">
                  <a:lum bright="-6000" contrast="36000"/>
                  <a:extLst>
                    <a:ext uri="{28A0092B-C50C-407E-A947-70E740481C1C}">
                      <a14:useLocalDpi xmlns:a14="http://schemas.microsoft.com/office/drawing/2010/main" val="0"/>
                    </a:ext>
                  </a:extLst>
                </a:blip>
                <a:srcRect l="20647" r="59106" b="95842"/>
                <a:stretch>
                  <a:fillRect/>
                </a:stretch>
              </p:blipFill>
              <p:spPr bwMode="auto">
                <a:xfrm>
                  <a:off x="3755" y="3120"/>
                  <a:ext cx="965" cy="19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grpSp>
      </p:grpSp>
      <p:sp>
        <p:nvSpPr>
          <p:cNvPr id="21507" name="Text Box 36"/>
          <p:cNvSpPr txBox="1">
            <a:spLocks noChangeArrowheads="1"/>
          </p:cNvSpPr>
          <p:nvPr/>
        </p:nvSpPr>
        <p:spPr bwMode="auto">
          <a:xfrm>
            <a:off x="1065087" y="788188"/>
            <a:ext cx="6851651"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r>
              <a:rPr lang="en-US" u="none" dirty="0">
                <a:latin typeface="Helvetica" charset="0"/>
              </a:rPr>
              <a:t>Spike-triggered average for a spiking neuron</a:t>
            </a:r>
          </a:p>
        </p:txBody>
      </p:sp>
      <p:sp>
        <p:nvSpPr>
          <p:cNvPr id="21508" name="Text Box 38"/>
          <p:cNvSpPr txBox="1">
            <a:spLocks noChangeArrowheads="1"/>
          </p:cNvSpPr>
          <p:nvPr/>
        </p:nvSpPr>
        <p:spPr bwMode="auto">
          <a:xfrm>
            <a:off x="4789488" y="6367463"/>
            <a:ext cx="3944937" cy="3667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r>
              <a:rPr lang="en-US" sz="1800" u="none">
                <a:latin typeface="Helvetica" charset="0"/>
              </a:rPr>
              <a:t>Spikes, MIT press Rieke et al ( 1997)</a:t>
            </a:r>
          </a:p>
        </p:txBody>
      </p:sp>
      <p:grpSp>
        <p:nvGrpSpPr>
          <p:cNvPr id="5" name="Group 24"/>
          <p:cNvGrpSpPr>
            <a:grpSpLocks/>
          </p:cNvGrpSpPr>
          <p:nvPr/>
        </p:nvGrpSpPr>
        <p:grpSpPr bwMode="auto">
          <a:xfrm>
            <a:off x="2362200" y="2743200"/>
            <a:ext cx="6096000" cy="4889500"/>
            <a:chOff x="2362200" y="2743200"/>
            <a:chExt cx="6096000" cy="4889500"/>
          </a:xfrm>
        </p:grpSpPr>
        <p:sp>
          <p:nvSpPr>
            <p:cNvPr id="21510" name="Rectangle 22"/>
            <p:cNvSpPr>
              <a:spLocks noChangeArrowheads="1"/>
            </p:cNvSpPr>
            <p:nvPr/>
          </p:nvSpPr>
          <p:spPr bwMode="auto">
            <a:xfrm>
              <a:off x="2362200" y="3124200"/>
              <a:ext cx="6096000" cy="4508500"/>
            </a:xfrm>
            <a:prstGeom prst="rect">
              <a:avLst/>
            </a:prstGeom>
            <a:solidFill>
              <a:schemeClr val="bg1"/>
            </a:solidFill>
            <a:ln w="9525">
              <a:solidFill>
                <a:schemeClr val="bg1"/>
              </a:solidFill>
              <a:round/>
              <a:headEnd/>
              <a:tailEnd/>
            </a:ln>
          </p:spPr>
          <p:txBody>
            <a:bodyPr/>
            <a:lstStyle/>
            <a:p>
              <a:endParaRPr lang="en-US"/>
            </a:p>
          </p:txBody>
        </p:sp>
        <p:sp>
          <p:nvSpPr>
            <p:cNvPr id="21511" name="Rectangle 23"/>
            <p:cNvSpPr>
              <a:spLocks noChangeArrowheads="1"/>
            </p:cNvSpPr>
            <p:nvPr/>
          </p:nvSpPr>
          <p:spPr bwMode="auto">
            <a:xfrm>
              <a:off x="2381249" y="2743200"/>
              <a:ext cx="4429125" cy="1384300"/>
            </a:xfrm>
            <a:prstGeom prst="rect">
              <a:avLst/>
            </a:prstGeom>
            <a:solidFill>
              <a:schemeClr val="bg1"/>
            </a:solidFill>
            <a:ln w="9525">
              <a:solidFill>
                <a:schemeClr val="bg1"/>
              </a:solidFill>
              <a:round/>
              <a:headEnd/>
              <a:tailEnd/>
            </a:ln>
          </p:spPr>
          <p:txBody>
            <a:bodyPr/>
            <a:lstStyle/>
            <a:p>
              <a:endParaRPr lang="en-US"/>
            </a:p>
          </p:txBody>
        </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xit" presetSubtype="0" fill="hold"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7" name="Picture 1026"/>
          <p:cNvPicPr>
            <a:picLocks noChangeAspect="1" noChangeArrowheads="1"/>
          </p:cNvPicPr>
          <p:nvPr/>
        </p:nvPicPr>
        <p:blipFill>
          <a:blip r:embed="rId3">
            <a:extLst>
              <a:ext uri="{28A0092B-C50C-407E-A947-70E740481C1C}">
                <a14:useLocalDpi xmlns:a14="http://schemas.microsoft.com/office/drawing/2010/main" val="0"/>
              </a:ext>
            </a:extLst>
          </a:blip>
          <a:srcRect l="6496" b="5399"/>
          <a:stretch>
            <a:fillRect/>
          </a:stretch>
        </p:blipFill>
        <p:spPr bwMode="auto">
          <a:xfrm>
            <a:off x="1143000" y="1703388"/>
            <a:ext cx="2376488" cy="22256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9698" name="Line 1027"/>
          <p:cNvSpPr>
            <a:spLocks noChangeShapeType="1"/>
          </p:cNvSpPr>
          <p:nvPr/>
        </p:nvSpPr>
        <p:spPr bwMode="auto">
          <a:xfrm rot="3761811">
            <a:off x="1789112" y="2566988"/>
            <a:ext cx="1692275" cy="0"/>
          </a:xfrm>
          <a:prstGeom prst="line">
            <a:avLst/>
          </a:prstGeom>
          <a:noFill/>
          <a:ln w="50800">
            <a:solidFill>
              <a:srgbClr val="FF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29699" name="Line 1028"/>
          <p:cNvSpPr>
            <a:spLocks noChangeShapeType="1"/>
          </p:cNvSpPr>
          <p:nvPr/>
        </p:nvSpPr>
        <p:spPr bwMode="auto">
          <a:xfrm rot="3761811" flipV="1">
            <a:off x="2736850" y="2051050"/>
            <a:ext cx="0" cy="952500"/>
          </a:xfrm>
          <a:prstGeom prst="line">
            <a:avLst/>
          </a:prstGeom>
          <a:noFill/>
          <a:ln w="50800">
            <a:solidFill>
              <a:srgbClr val="33CCCC"/>
            </a:solidFill>
            <a:round/>
            <a:headEnd/>
            <a:tailEnd type="stealth" w="med" len="med"/>
          </a:ln>
          <a:extLst>
            <a:ext uri="{909E8E84-426E-40dd-AFC4-6F175D3DCCD1}">
              <a14:hiddenFill xmlns="" xmlns:a14="http://schemas.microsoft.com/office/drawing/2010/main">
                <a:noFill/>
              </a14:hiddenFill>
            </a:ext>
          </a:extLst>
        </p:spPr>
        <p:txBody>
          <a:bodyPr wrap="none" anchor="ctr"/>
          <a:lstStyle/>
          <a:p>
            <a:endParaRPr lang="en-US"/>
          </a:p>
        </p:txBody>
      </p:sp>
      <p:sp>
        <p:nvSpPr>
          <p:cNvPr id="29700" name="Oval 1029"/>
          <p:cNvSpPr>
            <a:spLocks noChangeArrowheads="1"/>
          </p:cNvSpPr>
          <p:nvPr/>
        </p:nvSpPr>
        <p:spPr bwMode="auto">
          <a:xfrm>
            <a:off x="1400175" y="1822450"/>
            <a:ext cx="1849438" cy="1849438"/>
          </a:xfrm>
          <a:prstGeom prst="ellipse">
            <a:avLst/>
          </a:pr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29701" name="Line 1030"/>
          <p:cNvSpPr>
            <a:spLocks noChangeShapeType="1"/>
          </p:cNvSpPr>
          <p:nvPr/>
        </p:nvSpPr>
        <p:spPr bwMode="auto">
          <a:xfrm flipV="1">
            <a:off x="2320925" y="2487613"/>
            <a:ext cx="477838" cy="247650"/>
          </a:xfrm>
          <a:prstGeom prst="line">
            <a:avLst/>
          </a:prstGeom>
          <a:noFill/>
          <a:ln w="50800">
            <a:solidFill>
              <a:srgbClr val="00FF00"/>
            </a:solidFill>
            <a:round/>
            <a:headEnd/>
            <a:tailEnd type="stealth" w="med" len="med"/>
          </a:ln>
          <a:extLst>
            <a:ext uri="{909E8E84-426E-40dd-AFC4-6F175D3DCCD1}">
              <a14:hiddenFill xmlns="" xmlns:a14="http://schemas.microsoft.com/office/drawing/2010/main">
                <a:noFill/>
              </a14:hiddenFill>
            </a:ext>
          </a:extLst>
        </p:spPr>
        <p:txBody>
          <a:bodyPr wrap="none" anchor="ctr"/>
          <a:lstStyle/>
          <a:p>
            <a:endParaRPr lang="en-US"/>
          </a:p>
        </p:txBody>
      </p:sp>
      <p:sp>
        <p:nvSpPr>
          <p:cNvPr id="29702" name="Text Box 1031"/>
          <p:cNvSpPr txBox="1">
            <a:spLocks noChangeArrowheads="1"/>
          </p:cNvSpPr>
          <p:nvPr/>
        </p:nvSpPr>
        <p:spPr bwMode="auto">
          <a:xfrm>
            <a:off x="3300413" y="1952625"/>
            <a:ext cx="184150" cy="2746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pPr algn="l"/>
            <a:endParaRPr lang="en-US" sz="1200" u="none"/>
          </a:p>
        </p:txBody>
      </p:sp>
      <p:sp>
        <p:nvSpPr>
          <p:cNvPr id="29703" name="Line 1032"/>
          <p:cNvSpPr>
            <a:spLocks noChangeShapeType="1"/>
          </p:cNvSpPr>
          <p:nvPr/>
        </p:nvSpPr>
        <p:spPr bwMode="auto">
          <a:xfrm flipH="1" flipV="1">
            <a:off x="1238250" y="1584325"/>
            <a:ext cx="474663" cy="82550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29704" name="Line 1033"/>
          <p:cNvSpPr>
            <a:spLocks noChangeShapeType="1"/>
          </p:cNvSpPr>
          <p:nvPr/>
        </p:nvSpPr>
        <p:spPr bwMode="auto">
          <a:xfrm flipH="1" flipV="1">
            <a:off x="2465388" y="1585913"/>
            <a:ext cx="285750" cy="496887"/>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29705" name="Text Box 1034"/>
          <p:cNvSpPr txBox="1">
            <a:spLocks noChangeArrowheads="1"/>
          </p:cNvSpPr>
          <p:nvPr/>
        </p:nvSpPr>
        <p:spPr bwMode="auto">
          <a:xfrm>
            <a:off x="246063" y="1355725"/>
            <a:ext cx="1266825"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r>
              <a:rPr lang="en-US" sz="1200" u="none">
                <a:latin typeface="Arial" charset="0"/>
              </a:rPr>
              <a:t>Prior stimulus distribution</a:t>
            </a:r>
          </a:p>
        </p:txBody>
      </p:sp>
      <p:sp>
        <p:nvSpPr>
          <p:cNvPr id="29706" name="Text Box 1035"/>
          <p:cNvSpPr txBox="1">
            <a:spLocks noChangeArrowheads="1"/>
          </p:cNvSpPr>
          <p:nvPr/>
        </p:nvSpPr>
        <p:spPr bwMode="auto">
          <a:xfrm>
            <a:off x="2182813" y="1349375"/>
            <a:ext cx="1487487"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pPr>
              <a:spcBef>
                <a:spcPct val="50000"/>
              </a:spcBef>
            </a:pPr>
            <a:r>
              <a:rPr lang="en-US" sz="1200" u="none">
                <a:solidFill>
                  <a:srgbClr val="FF7A81"/>
                </a:solidFill>
                <a:latin typeface="Arial" charset="0"/>
              </a:rPr>
              <a:t>Stimuli causing spikes</a:t>
            </a:r>
          </a:p>
        </p:txBody>
      </p:sp>
      <p:sp>
        <p:nvSpPr>
          <p:cNvPr id="29707" name="Text Box 1036"/>
          <p:cNvSpPr txBox="1">
            <a:spLocks noChangeArrowheads="1"/>
          </p:cNvSpPr>
          <p:nvPr/>
        </p:nvSpPr>
        <p:spPr bwMode="auto">
          <a:xfrm>
            <a:off x="3243263" y="2016125"/>
            <a:ext cx="1497012"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r>
              <a:rPr lang="en-US" sz="1200" u="none">
                <a:solidFill>
                  <a:srgbClr val="57B7FA"/>
                </a:solidFill>
                <a:latin typeface="Arial" charset="0"/>
              </a:rPr>
              <a:t>Direction of</a:t>
            </a:r>
          </a:p>
          <a:p>
            <a:r>
              <a:rPr lang="en-US" sz="1200" u="none">
                <a:solidFill>
                  <a:srgbClr val="57B7FA"/>
                </a:solidFill>
                <a:latin typeface="Arial" charset="0"/>
              </a:rPr>
              <a:t>maximal sensitivity </a:t>
            </a:r>
          </a:p>
        </p:txBody>
      </p:sp>
      <p:sp>
        <p:nvSpPr>
          <p:cNvPr id="29708" name="Text Box 1037"/>
          <p:cNvSpPr txBox="1">
            <a:spLocks noChangeArrowheads="1"/>
          </p:cNvSpPr>
          <p:nvPr/>
        </p:nvSpPr>
        <p:spPr bwMode="auto">
          <a:xfrm>
            <a:off x="3321050" y="2473325"/>
            <a:ext cx="1336675"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r>
              <a:rPr lang="en-US" sz="1200" u="none">
                <a:solidFill>
                  <a:srgbClr val="3DA739"/>
                </a:solidFill>
                <a:latin typeface="Arial" charset="0"/>
              </a:rPr>
              <a:t>Spike-triggered</a:t>
            </a:r>
          </a:p>
          <a:p>
            <a:r>
              <a:rPr lang="en-US" sz="1200" u="none">
                <a:solidFill>
                  <a:srgbClr val="3DA739"/>
                </a:solidFill>
                <a:latin typeface="Arial" charset="0"/>
              </a:rPr>
              <a:t>average stimulus</a:t>
            </a:r>
            <a:endParaRPr lang="en-US" sz="1200" u="none">
              <a:solidFill>
                <a:srgbClr val="53FA4C"/>
              </a:solidFill>
              <a:latin typeface="Arial" charset="0"/>
            </a:endParaRPr>
          </a:p>
        </p:txBody>
      </p:sp>
      <p:sp>
        <p:nvSpPr>
          <p:cNvPr id="29709" name="Text Box 1038"/>
          <p:cNvSpPr txBox="1">
            <a:spLocks noChangeArrowheads="1"/>
          </p:cNvSpPr>
          <p:nvPr/>
        </p:nvSpPr>
        <p:spPr bwMode="auto">
          <a:xfrm>
            <a:off x="1500188" y="1352550"/>
            <a:ext cx="1022350" cy="2746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pPr algn="l"/>
            <a:r>
              <a:rPr lang="en-US" sz="1200" u="none">
                <a:solidFill>
                  <a:srgbClr val="FA0000"/>
                </a:solidFill>
                <a:latin typeface="Arial" charset="0"/>
              </a:rPr>
              <a:t>Threshold</a:t>
            </a:r>
          </a:p>
        </p:txBody>
      </p:sp>
      <p:sp>
        <p:nvSpPr>
          <p:cNvPr id="29710" name="Line 1039"/>
          <p:cNvSpPr>
            <a:spLocks noChangeShapeType="1"/>
          </p:cNvSpPr>
          <p:nvPr/>
        </p:nvSpPr>
        <p:spPr bwMode="auto">
          <a:xfrm flipH="1" flipV="1">
            <a:off x="2132013" y="1597025"/>
            <a:ext cx="93662" cy="18415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29711" name="Text Box 1056"/>
          <p:cNvSpPr txBox="1">
            <a:spLocks noChangeArrowheads="1"/>
          </p:cNvSpPr>
          <p:nvPr/>
        </p:nvSpPr>
        <p:spPr bwMode="auto">
          <a:xfrm>
            <a:off x="339725" y="287338"/>
            <a:ext cx="8470900" cy="4619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r>
              <a:rPr lang="en-US" u="none">
                <a:latin typeface="Arial" charset="0"/>
              </a:rPr>
              <a:t>Computing the most effective stimulus (Bussgang</a:t>
            </a:r>
            <a:r>
              <a:rPr lang="ja-JP" altLang="en-US" u="none">
                <a:latin typeface="Arial" charset="0"/>
              </a:rPr>
              <a:t>’</a:t>
            </a:r>
            <a:r>
              <a:rPr lang="en-US" altLang="ja-JP" u="none">
                <a:latin typeface="Arial" charset="0"/>
              </a:rPr>
              <a:t>s theorem)</a:t>
            </a:r>
            <a:endParaRPr lang="en-US" u="none">
              <a:latin typeface="Arial" charset="0"/>
            </a:endParaRPr>
          </a:p>
        </p:txBody>
      </p:sp>
      <p:sp>
        <p:nvSpPr>
          <p:cNvPr id="29712" name="Text Box 1057"/>
          <p:cNvSpPr txBox="1">
            <a:spLocks noChangeArrowheads="1"/>
          </p:cNvSpPr>
          <p:nvPr/>
        </p:nvSpPr>
        <p:spPr bwMode="auto">
          <a:xfrm>
            <a:off x="7045325" y="6135688"/>
            <a:ext cx="1925638" cy="3667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r>
              <a:rPr lang="en-US" sz="1800" u="none">
                <a:latin typeface="Arial" charset="0"/>
              </a:rPr>
              <a:t>Bussgang (1952)</a:t>
            </a:r>
          </a:p>
        </p:txBody>
      </p:sp>
      <p:sp>
        <p:nvSpPr>
          <p:cNvPr id="29713" name="Text Box 1058"/>
          <p:cNvSpPr txBox="1">
            <a:spLocks noChangeArrowheads="1"/>
          </p:cNvSpPr>
          <p:nvPr/>
        </p:nvSpPr>
        <p:spPr bwMode="auto">
          <a:xfrm>
            <a:off x="865188" y="4800600"/>
            <a:ext cx="7351712" cy="8302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r>
              <a:rPr lang="en-US" sz="1600" u="none" dirty="0">
                <a:latin typeface="Arial" charset="0"/>
              </a:rPr>
              <a:t>If an input is Gaussian white noise, correlation of the input with the output yields the most effective input , even if there is a distortion of the signal</a:t>
            </a:r>
            <a:r>
              <a:rPr lang="ja-JP" altLang="en-US" sz="1600" u="none">
                <a:latin typeface="Arial" charset="0"/>
              </a:rPr>
              <a:t>’</a:t>
            </a:r>
            <a:r>
              <a:rPr lang="en-US" altLang="ja-JP" sz="1600" u="none" dirty="0">
                <a:latin typeface="Arial" charset="0"/>
              </a:rPr>
              <a:t>s amplitude such as a threshold or saturation.</a:t>
            </a:r>
            <a:endParaRPr lang="en-US" sz="1600" u="none" dirty="0">
              <a:latin typeface="Arial" charset="0"/>
            </a:endParaRPr>
          </a:p>
        </p:txBody>
      </p:sp>
      <p:sp>
        <p:nvSpPr>
          <p:cNvPr id="29714" name="Text Box 1060"/>
          <p:cNvSpPr txBox="1">
            <a:spLocks noChangeArrowheads="1"/>
          </p:cNvSpPr>
          <p:nvPr/>
        </p:nvSpPr>
        <p:spPr bwMode="auto">
          <a:xfrm>
            <a:off x="1328738" y="3902075"/>
            <a:ext cx="1873250" cy="30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r>
              <a:rPr lang="en-US" sz="1400" u="none">
                <a:latin typeface="Arial" charset="0"/>
              </a:rPr>
              <a:t>Stimulus dimension 1</a:t>
            </a:r>
          </a:p>
        </p:txBody>
      </p:sp>
      <p:grpSp>
        <p:nvGrpSpPr>
          <p:cNvPr id="2" name="Group 1066"/>
          <p:cNvGrpSpPr>
            <a:grpSpLocks/>
          </p:cNvGrpSpPr>
          <p:nvPr/>
        </p:nvGrpSpPr>
        <p:grpSpPr bwMode="auto">
          <a:xfrm>
            <a:off x="4435475" y="1397000"/>
            <a:ext cx="4483100" cy="2778125"/>
            <a:chOff x="2794" y="880"/>
            <a:chExt cx="2824" cy="1750"/>
          </a:xfrm>
        </p:grpSpPr>
        <p:pic>
          <p:nvPicPr>
            <p:cNvPr id="29717" name="Picture 1042"/>
            <p:cNvPicPr>
              <a:picLocks noChangeAspect="1" noChangeArrowheads="1"/>
            </p:cNvPicPr>
            <p:nvPr/>
          </p:nvPicPr>
          <p:blipFill>
            <a:blip r:embed="rId4">
              <a:extLst>
                <a:ext uri="{28A0092B-C50C-407E-A947-70E740481C1C}">
                  <a14:useLocalDpi xmlns:a14="http://schemas.microsoft.com/office/drawing/2010/main" val="0"/>
                </a:ext>
              </a:extLst>
            </a:blip>
            <a:srcRect l="5919" b="4811"/>
            <a:stretch>
              <a:fillRect/>
            </a:stretch>
          </p:blipFill>
          <p:spPr bwMode="auto">
            <a:xfrm>
              <a:off x="3309" y="1085"/>
              <a:ext cx="1542" cy="13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9718" name="Line 1043"/>
            <p:cNvSpPr>
              <a:spLocks noChangeShapeType="1"/>
            </p:cNvSpPr>
            <p:nvPr/>
          </p:nvSpPr>
          <p:spPr bwMode="auto">
            <a:xfrm rot="3761811">
              <a:off x="3767" y="1623"/>
              <a:ext cx="1034" cy="0"/>
            </a:xfrm>
            <a:prstGeom prst="line">
              <a:avLst/>
            </a:prstGeom>
            <a:noFill/>
            <a:ln w="50800">
              <a:solidFill>
                <a:srgbClr val="FF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29719" name="Line 1044"/>
            <p:cNvSpPr>
              <a:spLocks noChangeShapeType="1"/>
            </p:cNvSpPr>
            <p:nvPr/>
          </p:nvSpPr>
          <p:spPr bwMode="auto">
            <a:xfrm rot="3761811" flipV="1">
              <a:off x="4349" y="1290"/>
              <a:ext cx="0" cy="611"/>
            </a:xfrm>
            <a:prstGeom prst="line">
              <a:avLst/>
            </a:prstGeom>
            <a:noFill/>
            <a:ln w="50800">
              <a:solidFill>
                <a:srgbClr val="33CCCC"/>
              </a:solidFill>
              <a:round/>
              <a:headEnd/>
              <a:tailEnd type="stealth" w="med" len="med"/>
            </a:ln>
            <a:extLst>
              <a:ext uri="{909E8E84-426E-40dd-AFC4-6F175D3DCCD1}">
                <a14:hiddenFill xmlns="" xmlns:a14="http://schemas.microsoft.com/office/drawing/2010/main">
                  <a:noFill/>
                </a14:hiddenFill>
              </a:ext>
            </a:extLst>
          </p:spPr>
          <p:txBody>
            <a:bodyPr wrap="none" anchor="ctr"/>
            <a:lstStyle/>
            <a:p>
              <a:endParaRPr lang="en-US"/>
            </a:p>
          </p:txBody>
        </p:sp>
        <p:sp>
          <p:nvSpPr>
            <p:cNvPr id="29720" name="Oval 1045"/>
            <p:cNvSpPr>
              <a:spLocks noChangeArrowheads="1"/>
            </p:cNvSpPr>
            <p:nvPr/>
          </p:nvSpPr>
          <p:spPr bwMode="auto">
            <a:xfrm>
              <a:off x="3490" y="1168"/>
              <a:ext cx="1188" cy="1121"/>
            </a:xfrm>
            <a:prstGeom prst="ellipse">
              <a:avLst/>
            </a:pr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29721" name="Line 1046"/>
            <p:cNvSpPr>
              <a:spLocks noChangeShapeType="1"/>
            </p:cNvSpPr>
            <p:nvPr/>
          </p:nvSpPr>
          <p:spPr bwMode="auto">
            <a:xfrm flipV="1">
              <a:off x="4083" y="1531"/>
              <a:ext cx="251" cy="187"/>
            </a:xfrm>
            <a:prstGeom prst="line">
              <a:avLst/>
            </a:prstGeom>
            <a:noFill/>
            <a:ln w="50800">
              <a:solidFill>
                <a:srgbClr val="00FF00"/>
              </a:solidFill>
              <a:round/>
              <a:headEnd/>
              <a:tailEnd type="stealth" w="med" len="med"/>
            </a:ln>
            <a:extLst>
              <a:ext uri="{909E8E84-426E-40dd-AFC4-6F175D3DCCD1}">
                <a14:hiddenFill xmlns="" xmlns:a14="http://schemas.microsoft.com/office/drawing/2010/main">
                  <a:noFill/>
                </a14:hiddenFill>
              </a:ext>
            </a:extLst>
          </p:spPr>
          <p:txBody>
            <a:bodyPr wrap="none" anchor="ctr"/>
            <a:lstStyle/>
            <a:p>
              <a:endParaRPr lang="en-US"/>
            </a:p>
          </p:txBody>
        </p:sp>
        <p:sp>
          <p:nvSpPr>
            <p:cNvPr id="29722" name="Text Box 1047"/>
            <p:cNvSpPr txBox="1">
              <a:spLocks noChangeArrowheads="1"/>
            </p:cNvSpPr>
            <p:nvPr/>
          </p:nvSpPr>
          <p:spPr bwMode="auto">
            <a:xfrm>
              <a:off x="4718" y="1281"/>
              <a:ext cx="116" cy="17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pPr algn="l"/>
              <a:endParaRPr lang="en-US" sz="1200" u="none"/>
            </a:p>
          </p:txBody>
        </p:sp>
        <p:sp>
          <p:nvSpPr>
            <p:cNvPr id="29723" name="Line 1048"/>
            <p:cNvSpPr>
              <a:spLocks noChangeShapeType="1"/>
            </p:cNvSpPr>
            <p:nvPr/>
          </p:nvSpPr>
          <p:spPr bwMode="auto">
            <a:xfrm flipH="1" flipV="1">
              <a:off x="3419" y="1049"/>
              <a:ext cx="299" cy="52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29724" name="Line 1049"/>
            <p:cNvSpPr>
              <a:spLocks noChangeShapeType="1"/>
            </p:cNvSpPr>
            <p:nvPr/>
          </p:nvSpPr>
          <p:spPr bwMode="auto">
            <a:xfrm flipH="1" flipV="1">
              <a:off x="4192" y="1050"/>
              <a:ext cx="180" cy="313"/>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29725" name="Text Box 1050"/>
            <p:cNvSpPr txBox="1">
              <a:spLocks noChangeArrowheads="1"/>
            </p:cNvSpPr>
            <p:nvPr/>
          </p:nvSpPr>
          <p:spPr bwMode="auto">
            <a:xfrm>
              <a:off x="2794" y="884"/>
              <a:ext cx="798" cy="2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r>
                <a:rPr lang="en-US" sz="1200" u="none">
                  <a:latin typeface="Arial" charset="0"/>
                </a:rPr>
                <a:t>Prior stimulus distribution</a:t>
              </a:r>
            </a:p>
          </p:txBody>
        </p:sp>
        <p:sp>
          <p:nvSpPr>
            <p:cNvPr id="29726" name="Text Box 1051"/>
            <p:cNvSpPr txBox="1">
              <a:spLocks noChangeArrowheads="1"/>
            </p:cNvSpPr>
            <p:nvPr/>
          </p:nvSpPr>
          <p:spPr bwMode="auto">
            <a:xfrm>
              <a:off x="4014" y="880"/>
              <a:ext cx="937" cy="2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pPr>
                <a:spcBef>
                  <a:spcPct val="50000"/>
                </a:spcBef>
              </a:pPr>
              <a:r>
                <a:rPr lang="en-US" sz="1200" u="none">
                  <a:solidFill>
                    <a:srgbClr val="FF7A81"/>
                  </a:solidFill>
                  <a:latin typeface="Arial" charset="0"/>
                </a:rPr>
                <a:t>Stimuli causing spikes</a:t>
              </a:r>
            </a:p>
          </p:txBody>
        </p:sp>
        <p:sp>
          <p:nvSpPr>
            <p:cNvPr id="29727" name="Text Box 1052"/>
            <p:cNvSpPr txBox="1">
              <a:spLocks noChangeArrowheads="1"/>
            </p:cNvSpPr>
            <p:nvPr/>
          </p:nvSpPr>
          <p:spPr bwMode="auto">
            <a:xfrm>
              <a:off x="4675" y="1293"/>
              <a:ext cx="943" cy="2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r>
                <a:rPr lang="en-US" sz="1200" u="none">
                  <a:solidFill>
                    <a:srgbClr val="57B7FA"/>
                  </a:solidFill>
                  <a:latin typeface="Arial" charset="0"/>
                </a:rPr>
                <a:t>Direction of</a:t>
              </a:r>
            </a:p>
            <a:p>
              <a:r>
                <a:rPr lang="en-US" sz="1200" u="none">
                  <a:solidFill>
                    <a:srgbClr val="57B7FA"/>
                  </a:solidFill>
                  <a:latin typeface="Arial" charset="0"/>
                </a:rPr>
                <a:t>maximal sensitivity </a:t>
              </a:r>
            </a:p>
          </p:txBody>
        </p:sp>
        <p:sp>
          <p:nvSpPr>
            <p:cNvPr id="29728" name="Text Box 1053"/>
            <p:cNvSpPr txBox="1">
              <a:spLocks noChangeArrowheads="1"/>
            </p:cNvSpPr>
            <p:nvPr/>
          </p:nvSpPr>
          <p:spPr bwMode="auto">
            <a:xfrm>
              <a:off x="4724" y="1581"/>
              <a:ext cx="842" cy="2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r>
                <a:rPr lang="en-US" sz="1200" u="none">
                  <a:solidFill>
                    <a:srgbClr val="53FA4C"/>
                  </a:solidFill>
                  <a:latin typeface="Arial" charset="0"/>
                </a:rPr>
                <a:t>Spike-triggered</a:t>
              </a:r>
            </a:p>
            <a:p>
              <a:r>
                <a:rPr lang="en-US" sz="1200" u="none">
                  <a:solidFill>
                    <a:srgbClr val="53FA4C"/>
                  </a:solidFill>
                  <a:latin typeface="Arial" charset="0"/>
                </a:rPr>
                <a:t>average stimulus</a:t>
              </a:r>
            </a:p>
          </p:txBody>
        </p:sp>
        <p:sp>
          <p:nvSpPr>
            <p:cNvPr id="29729" name="Text Box 1054"/>
            <p:cNvSpPr txBox="1">
              <a:spLocks noChangeArrowheads="1"/>
            </p:cNvSpPr>
            <p:nvPr/>
          </p:nvSpPr>
          <p:spPr bwMode="auto">
            <a:xfrm>
              <a:off x="3584" y="882"/>
              <a:ext cx="644" cy="17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pPr algn="l"/>
              <a:r>
                <a:rPr lang="en-US" sz="1200" u="none">
                  <a:solidFill>
                    <a:srgbClr val="FA0000"/>
                  </a:solidFill>
                  <a:latin typeface="Arial" charset="0"/>
                </a:rPr>
                <a:t>Threshold</a:t>
              </a:r>
            </a:p>
          </p:txBody>
        </p:sp>
        <p:sp>
          <p:nvSpPr>
            <p:cNvPr id="29730" name="Line 1055"/>
            <p:cNvSpPr>
              <a:spLocks noChangeShapeType="1"/>
            </p:cNvSpPr>
            <p:nvPr/>
          </p:nvSpPr>
          <p:spPr bwMode="auto">
            <a:xfrm flipH="1" flipV="1">
              <a:off x="3982" y="1036"/>
              <a:ext cx="59" cy="116"/>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29731" name="Text Box 1061"/>
            <p:cNvSpPr txBox="1">
              <a:spLocks noChangeArrowheads="1"/>
            </p:cNvSpPr>
            <p:nvPr/>
          </p:nvSpPr>
          <p:spPr bwMode="auto">
            <a:xfrm>
              <a:off x="3510" y="2438"/>
              <a:ext cx="1180" cy="19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r>
                <a:rPr lang="en-US" sz="1400" u="none">
                  <a:latin typeface="Arial" charset="0"/>
                </a:rPr>
                <a:t>Stimulus dimension 1</a:t>
              </a:r>
            </a:p>
          </p:txBody>
        </p:sp>
        <p:sp>
          <p:nvSpPr>
            <p:cNvPr id="29732" name="Text Box 1064"/>
            <p:cNvSpPr txBox="1">
              <a:spLocks noChangeArrowheads="1"/>
            </p:cNvSpPr>
            <p:nvPr/>
          </p:nvSpPr>
          <p:spPr bwMode="auto">
            <a:xfrm rot="-5400000">
              <a:off x="2694" y="1648"/>
              <a:ext cx="1180" cy="19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r>
                <a:rPr lang="en-US" sz="1400" u="none">
                  <a:latin typeface="Arial" charset="0"/>
                </a:rPr>
                <a:t>Stimulus dimension 2</a:t>
              </a:r>
            </a:p>
          </p:txBody>
        </p:sp>
      </p:grpSp>
      <p:sp>
        <p:nvSpPr>
          <p:cNvPr id="29716" name="Text Box 1065"/>
          <p:cNvSpPr txBox="1">
            <a:spLocks noChangeArrowheads="1"/>
          </p:cNvSpPr>
          <p:nvPr/>
        </p:nvSpPr>
        <p:spPr bwMode="auto">
          <a:xfrm rot="-5400000">
            <a:off x="117475" y="2609850"/>
            <a:ext cx="1873250" cy="30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r>
              <a:rPr lang="en-US" sz="1400" u="none">
                <a:latin typeface="Arial" charset="0"/>
              </a:rPr>
              <a:t>Stimulus dimension 2</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58900" y="2468563"/>
            <a:ext cx="3155950" cy="6429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5602"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38750" y="2327275"/>
            <a:ext cx="3143250" cy="9620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5603" name="Text Box 4"/>
          <p:cNvSpPr txBox="1">
            <a:spLocks noChangeArrowheads="1"/>
          </p:cNvSpPr>
          <p:nvPr/>
        </p:nvSpPr>
        <p:spPr bwMode="auto">
          <a:xfrm>
            <a:off x="6030913" y="1611313"/>
            <a:ext cx="1208087" cy="4270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r>
              <a:rPr lang="en-US" sz="2200" u="none">
                <a:latin typeface="Arial" charset="0"/>
              </a:rPr>
              <a:t>Discrete</a:t>
            </a:r>
          </a:p>
        </p:txBody>
      </p:sp>
      <p:sp>
        <p:nvSpPr>
          <p:cNvPr id="25604" name="Text Box 5"/>
          <p:cNvSpPr txBox="1">
            <a:spLocks noChangeArrowheads="1"/>
          </p:cNvSpPr>
          <p:nvPr/>
        </p:nvSpPr>
        <p:spPr bwMode="auto">
          <a:xfrm>
            <a:off x="2132013" y="1639888"/>
            <a:ext cx="1597025" cy="4270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r>
              <a:rPr lang="en-US" sz="2200" u="none">
                <a:latin typeface="Arial" charset="0"/>
              </a:rPr>
              <a:t>Continuous</a:t>
            </a:r>
          </a:p>
        </p:txBody>
      </p:sp>
      <p:sp>
        <p:nvSpPr>
          <p:cNvPr id="25605" name="Text Box 7"/>
          <p:cNvSpPr txBox="1">
            <a:spLocks noChangeArrowheads="1"/>
          </p:cNvSpPr>
          <p:nvPr/>
        </p:nvSpPr>
        <p:spPr bwMode="auto">
          <a:xfrm>
            <a:off x="3294063" y="925513"/>
            <a:ext cx="2606675" cy="4270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r>
              <a:rPr lang="en-US" sz="2200" u="none">
                <a:latin typeface="Arial" charset="0"/>
              </a:rPr>
              <a:t>Reverse correlation</a:t>
            </a:r>
          </a:p>
        </p:txBody>
      </p:sp>
      <p:sp>
        <p:nvSpPr>
          <p:cNvPr id="25606" name="Text Box 8"/>
          <p:cNvSpPr txBox="1">
            <a:spLocks noChangeArrowheads="1"/>
          </p:cNvSpPr>
          <p:nvPr/>
        </p:nvSpPr>
        <p:spPr bwMode="auto">
          <a:xfrm>
            <a:off x="750888" y="3957638"/>
            <a:ext cx="7685087" cy="4270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r>
              <a:rPr lang="en-US" sz="2200" u="none">
                <a:latin typeface="Arial" charset="0"/>
              </a:rPr>
              <a:t>For spikes, this is proportional to the spike-triggered average</a:t>
            </a:r>
          </a:p>
        </p:txBody>
      </p:sp>
      <p:sp>
        <p:nvSpPr>
          <p:cNvPr id="25607" name="Text Box 9"/>
          <p:cNvSpPr txBox="1">
            <a:spLocks noChangeArrowheads="1"/>
          </p:cNvSpPr>
          <p:nvPr/>
        </p:nvSpPr>
        <p:spPr bwMode="auto">
          <a:xfrm>
            <a:off x="1598613" y="265113"/>
            <a:ext cx="5978525"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r>
              <a:rPr lang="en-US" u="none">
                <a:latin typeface="Arial" charset="0"/>
              </a:rPr>
              <a:t>What stimulus makes the neuron respond?</a:t>
            </a:r>
          </a:p>
        </p:txBody>
      </p:sp>
    </p:spTree>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Text Box 1026"/>
          <p:cNvSpPr txBox="1">
            <a:spLocks noChangeArrowheads="1"/>
          </p:cNvSpPr>
          <p:nvPr/>
        </p:nvSpPr>
        <p:spPr bwMode="auto">
          <a:xfrm>
            <a:off x="1598613" y="265113"/>
            <a:ext cx="5978525"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r>
              <a:rPr lang="en-US" u="none">
                <a:latin typeface="Arial" charset="0"/>
              </a:rPr>
              <a:t>What stimulus makes the neuron respond?</a:t>
            </a:r>
          </a:p>
        </p:txBody>
      </p:sp>
      <p:grpSp>
        <p:nvGrpSpPr>
          <p:cNvPr id="23554" name="Group 1042"/>
          <p:cNvGrpSpPr>
            <a:grpSpLocks/>
          </p:cNvGrpSpPr>
          <p:nvPr/>
        </p:nvGrpSpPr>
        <p:grpSpPr bwMode="auto">
          <a:xfrm>
            <a:off x="1219200" y="2436813"/>
            <a:ext cx="6015038" cy="4116387"/>
            <a:chOff x="233" y="480"/>
            <a:chExt cx="5538" cy="3787"/>
          </a:xfrm>
        </p:grpSpPr>
        <p:pic>
          <p:nvPicPr>
            <p:cNvPr id="23560" name="Picture 1027"/>
            <p:cNvPicPr>
              <a:picLocks noChangeAspect="1" noChangeArrowheads="1"/>
            </p:cNvPicPr>
            <p:nvPr/>
          </p:nvPicPr>
          <p:blipFill>
            <a:blip r:embed="rId3">
              <a:lum bright="-6000" contrast="36000"/>
              <a:extLst>
                <a:ext uri="{28A0092B-C50C-407E-A947-70E740481C1C}">
                  <a14:useLocalDpi xmlns:a14="http://schemas.microsoft.com/office/drawing/2010/main" val="0"/>
                </a:ext>
              </a:extLst>
            </a:blip>
            <a:srcRect l="6944"/>
            <a:stretch>
              <a:fillRect/>
            </a:stretch>
          </p:blipFill>
          <p:spPr bwMode="auto">
            <a:xfrm>
              <a:off x="1354" y="480"/>
              <a:ext cx="3640" cy="37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3561" name="Text Box 1028"/>
            <p:cNvSpPr txBox="1">
              <a:spLocks noChangeArrowheads="1"/>
            </p:cNvSpPr>
            <p:nvPr/>
          </p:nvSpPr>
          <p:spPr bwMode="auto">
            <a:xfrm>
              <a:off x="233" y="782"/>
              <a:ext cx="903" cy="47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r>
                <a:rPr lang="en-US" sz="1400" u="none">
                  <a:latin typeface="Helvetica" charset="0"/>
                </a:rPr>
                <a:t>Light intensity</a:t>
              </a:r>
              <a:endParaRPr lang="en-US" sz="1800" u="none">
                <a:latin typeface="Helvetica" charset="0"/>
              </a:endParaRPr>
            </a:p>
          </p:txBody>
        </p:sp>
        <p:sp>
          <p:nvSpPr>
            <p:cNvPr id="23562" name="Text Box 1029"/>
            <p:cNvSpPr txBox="1">
              <a:spLocks noChangeArrowheads="1"/>
            </p:cNvSpPr>
            <p:nvPr/>
          </p:nvSpPr>
          <p:spPr bwMode="auto">
            <a:xfrm>
              <a:off x="492" y="855"/>
              <a:ext cx="169" cy="42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endParaRPr lang="en-US" u="none"/>
            </a:p>
          </p:txBody>
        </p:sp>
        <p:sp>
          <p:nvSpPr>
            <p:cNvPr id="23563" name="Text Box 1030"/>
            <p:cNvSpPr txBox="1">
              <a:spLocks noChangeArrowheads="1"/>
            </p:cNvSpPr>
            <p:nvPr/>
          </p:nvSpPr>
          <p:spPr bwMode="auto">
            <a:xfrm>
              <a:off x="1177" y="611"/>
              <a:ext cx="241" cy="3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r>
                <a:rPr lang="en-US" sz="1600" u="none">
                  <a:latin typeface="Helvetica" charset="0"/>
                </a:rPr>
                <a:t>1</a:t>
              </a:r>
              <a:endParaRPr lang="en-US" sz="1800" u="none">
                <a:latin typeface="Helvetica" charset="0"/>
              </a:endParaRPr>
            </a:p>
          </p:txBody>
        </p:sp>
        <p:sp>
          <p:nvSpPr>
            <p:cNvPr id="23564" name="Text Box 1031"/>
            <p:cNvSpPr txBox="1">
              <a:spLocks noChangeArrowheads="1"/>
            </p:cNvSpPr>
            <p:nvPr/>
          </p:nvSpPr>
          <p:spPr bwMode="auto">
            <a:xfrm>
              <a:off x="1171" y="1369"/>
              <a:ext cx="242" cy="3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r>
                <a:rPr lang="en-US" sz="1600" u="none">
                  <a:latin typeface="Helvetica" charset="0"/>
                </a:rPr>
                <a:t>0</a:t>
              </a:r>
              <a:endParaRPr lang="en-US" sz="1800" u="none">
                <a:latin typeface="Helvetica" charset="0"/>
              </a:endParaRPr>
            </a:p>
          </p:txBody>
        </p:sp>
        <p:sp>
          <p:nvSpPr>
            <p:cNvPr id="23565" name="Rectangle 1032"/>
            <p:cNvSpPr>
              <a:spLocks noChangeArrowheads="1"/>
            </p:cNvSpPr>
            <p:nvPr/>
          </p:nvSpPr>
          <p:spPr bwMode="auto">
            <a:xfrm>
              <a:off x="2679" y="1720"/>
              <a:ext cx="624" cy="2220"/>
            </a:xfrm>
            <a:prstGeom prst="rect">
              <a:avLst/>
            </a:prstGeom>
            <a:solidFill>
              <a:schemeClr val="bg1"/>
            </a:solidFill>
            <a:ln w="9525">
              <a:solidFill>
                <a:schemeClr val="bg1"/>
              </a:solidFill>
              <a:miter lim="800000"/>
              <a:headEnd/>
              <a:tailEnd/>
            </a:ln>
          </p:spPr>
          <p:txBody>
            <a:bodyPr wrap="none" anchor="ctr"/>
            <a:lstStyle/>
            <a:p>
              <a:endParaRPr lang="en-US"/>
            </a:p>
          </p:txBody>
        </p:sp>
        <p:sp>
          <p:nvSpPr>
            <p:cNvPr id="23566" name="Rectangle 1033"/>
            <p:cNvSpPr>
              <a:spLocks noChangeArrowheads="1"/>
            </p:cNvSpPr>
            <p:nvPr/>
          </p:nvSpPr>
          <p:spPr bwMode="auto">
            <a:xfrm>
              <a:off x="2996" y="1516"/>
              <a:ext cx="1366" cy="944"/>
            </a:xfrm>
            <a:prstGeom prst="rect">
              <a:avLst/>
            </a:prstGeom>
            <a:solidFill>
              <a:schemeClr val="bg1"/>
            </a:solidFill>
            <a:ln w="9525">
              <a:solidFill>
                <a:schemeClr val="bg1"/>
              </a:solidFill>
              <a:miter lim="800000"/>
              <a:headEnd/>
              <a:tailEnd/>
            </a:ln>
          </p:spPr>
          <p:txBody>
            <a:bodyPr wrap="none" anchor="ctr"/>
            <a:lstStyle/>
            <a:p>
              <a:endParaRPr lang="en-US"/>
            </a:p>
          </p:txBody>
        </p:sp>
        <p:sp>
          <p:nvSpPr>
            <p:cNvPr id="23567" name="Line 1034"/>
            <p:cNvSpPr>
              <a:spLocks noChangeShapeType="1"/>
            </p:cNvSpPr>
            <p:nvPr/>
          </p:nvSpPr>
          <p:spPr bwMode="auto">
            <a:xfrm flipH="1">
              <a:off x="2620" y="1497"/>
              <a:ext cx="1157" cy="1561"/>
            </a:xfrm>
            <a:prstGeom prst="line">
              <a:avLst/>
            </a:prstGeom>
            <a:noFill/>
            <a:ln w="9525" cap="rnd">
              <a:solidFill>
                <a:schemeClr val="tx1"/>
              </a:solidFill>
              <a:prstDash val="sysDot"/>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23568" name="Line 1035"/>
            <p:cNvSpPr>
              <a:spLocks noChangeShapeType="1"/>
            </p:cNvSpPr>
            <p:nvPr/>
          </p:nvSpPr>
          <p:spPr bwMode="auto">
            <a:xfrm flipH="1">
              <a:off x="2632" y="1507"/>
              <a:ext cx="1643" cy="2325"/>
            </a:xfrm>
            <a:prstGeom prst="line">
              <a:avLst/>
            </a:prstGeom>
            <a:noFill/>
            <a:ln w="9525" cap="rnd">
              <a:solidFill>
                <a:schemeClr val="tx1"/>
              </a:solidFill>
              <a:prstDash val="sysDot"/>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23569" name="Line 1036"/>
            <p:cNvSpPr>
              <a:spLocks noChangeShapeType="1"/>
            </p:cNvSpPr>
            <p:nvPr/>
          </p:nvSpPr>
          <p:spPr bwMode="auto">
            <a:xfrm>
              <a:off x="3800" y="2640"/>
              <a:ext cx="840" cy="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23570" name="Line 1037"/>
            <p:cNvSpPr>
              <a:spLocks noChangeShapeType="1"/>
            </p:cNvSpPr>
            <p:nvPr/>
          </p:nvSpPr>
          <p:spPr bwMode="auto">
            <a:xfrm flipV="1">
              <a:off x="4632" y="2456"/>
              <a:ext cx="0" cy="664"/>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23571" name="Rectangle 1038"/>
            <p:cNvSpPr>
              <a:spLocks noChangeArrowheads="1"/>
            </p:cNvSpPr>
            <p:nvPr/>
          </p:nvSpPr>
          <p:spPr bwMode="auto">
            <a:xfrm>
              <a:off x="3636" y="3156"/>
              <a:ext cx="1542" cy="272"/>
            </a:xfrm>
            <a:prstGeom prst="rect">
              <a:avLst/>
            </a:prstGeom>
            <a:solidFill>
              <a:schemeClr val="bg1"/>
            </a:solidFill>
            <a:ln w="9525">
              <a:solidFill>
                <a:schemeClr val="bg1"/>
              </a:solidFill>
              <a:miter lim="800000"/>
              <a:headEnd/>
              <a:tailEnd/>
            </a:ln>
          </p:spPr>
          <p:txBody>
            <a:bodyPr wrap="none" anchor="ctr"/>
            <a:lstStyle/>
            <a:p>
              <a:endParaRPr lang="en-US" u="none"/>
            </a:p>
          </p:txBody>
        </p:sp>
        <p:sp>
          <p:nvSpPr>
            <p:cNvPr id="23572" name="Text Box 1039"/>
            <p:cNvSpPr txBox="1">
              <a:spLocks noChangeArrowheads="1"/>
            </p:cNvSpPr>
            <p:nvPr/>
          </p:nvSpPr>
          <p:spPr bwMode="auto">
            <a:xfrm>
              <a:off x="2963" y="3454"/>
              <a:ext cx="2808" cy="64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r>
                <a:rPr lang="en-US" sz="2000" u="none">
                  <a:latin typeface="Arial" charset="0"/>
                </a:rPr>
                <a:t>Reverse correlation</a:t>
              </a:r>
            </a:p>
            <a:p>
              <a:r>
                <a:rPr lang="en-US" sz="2000" u="none">
                  <a:latin typeface="Arial" charset="0"/>
                </a:rPr>
                <a:t>(Spike triggered average)</a:t>
              </a:r>
            </a:p>
          </p:txBody>
        </p:sp>
        <p:sp>
          <p:nvSpPr>
            <p:cNvPr id="23573" name="Text Box 1040"/>
            <p:cNvSpPr txBox="1">
              <a:spLocks noChangeArrowheads="1"/>
            </p:cNvSpPr>
            <p:nvPr/>
          </p:nvSpPr>
          <p:spPr bwMode="auto">
            <a:xfrm>
              <a:off x="4498" y="3272"/>
              <a:ext cx="287" cy="3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r>
                <a:rPr lang="en-US" sz="1800" u="none">
                  <a:latin typeface="Arial" charset="0"/>
                </a:rPr>
                <a:t>0</a:t>
              </a:r>
            </a:p>
          </p:txBody>
        </p:sp>
        <p:pic>
          <p:nvPicPr>
            <p:cNvPr id="23574" name="Picture 1041"/>
            <p:cNvPicPr>
              <a:picLocks noChangeAspect="1" noChangeArrowheads="1"/>
            </p:cNvPicPr>
            <p:nvPr/>
          </p:nvPicPr>
          <p:blipFill>
            <a:blip r:embed="rId3">
              <a:lum bright="-6000" contrast="36000"/>
              <a:extLst>
                <a:ext uri="{28A0092B-C50C-407E-A947-70E740481C1C}">
                  <a14:useLocalDpi xmlns:a14="http://schemas.microsoft.com/office/drawing/2010/main" val="0"/>
                </a:ext>
              </a:extLst>
            </a:blip>
            <a:srcRect l="20647" r="59106" b="95842"/>
            <a:stretch>
              <a:fillRect/>
            </a:stretch>
          </p:blipFill>
          <p:spPr bwMode="auto">
            <a:xfrm>
              <a:off x="3755" y="3120"/>
              <a:ext cx="965" cy="19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sp>
        <p:nvSpPr>
          <p:cNvPr id="23555" name="Text Box 1043"/>
          <p:cNvSpPr txBox="1">
            <a:spLocks noChangeArrowheads="1"/>
          </p:cNvSpPr>
          <p:nvPr/>
        </p:nvSpPr>
        <p:spPr bwMode="auto">
          <a:xfrm>
            <a:off x="458788" y="857250"/>
            <a:ext cx="7866062" cy="10969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r>
              <a:rPr lang="en-US" sz="2200" u="none">
                <a:latin typeface="Helvetica" charset="0"/>
              </a:rPr>
              <a:t>White noise analysis</a:t>
            </a:r>
          </a:p>
          <a:p>
            <a:r>
              <a:rPr lang="en-US" sz="2200" u="none">
                <a:latin typeface="Helvetica" charset="0"/>
              </a:rPr>
              <a:t>For a Gaussian white-noise stimulus, the reverse correlation gives the input that is transmitted with greatest sensitivity</a:t>
            </a:r>
          </a:p>
        </p:txBody>
      </p:sp>
      <p:sp>
        <p:nvSpPr>
          <p:cNvPr id="23556" name="Text Box 1044"/>
          <p:cNvSpPr txBox="1">
            <a:spLocks noChangeArrowheads="1"/>
          </p:cNvSpPr>
          <p:nvPr/>
        </p:nvSpPr>
        <p:spPr bwMode="auto">
          <a:xfrm>
            <a:off x="1911350" y="3375025"/>
            <a:ext cx="184150"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endParaRPr lang="en-US" u="none"/>
          </a:p>
        </p:txBody>
      </p:sp>
      <p:sp>
        <p:nvSpPr>
          <p:cNvPr id="23557" name="Text Box 1045"/>
          <p:cNvSpPr txBox="1">
            <a:spLocks noChangeArrowheads="1"/>
          </p:cNvSpPr>
          <p:nvPr/>
        </p:nvSpPr>
        <p:spPr bwMode="auto">
          <a:xfrm>
            <a:off x="1743075" y="3054350"/>
            <a:ext cx="184150"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endParaRPr lang="en-US" u="none"/>
          </a:p>
        </p:txBody>
      </p:sp>
      <p:pic>
        <p:nvPicPr>
          <p:cNvPr id="23558" name="Picture 105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75425" y="2508250"/>
            <a:ext cx="1435100" cy="1511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3559" name="Text Box 1052"/>
          <p:cNvSpPr txBox="1">
            <a:spLocks noChangeArrowheads="1"/>
          </p:cNvSpPr>
          <p:nvPr/>
        </p:nvSpPr>
        <p:spPr bwMode="auto">
          <a:xfrm>
            <a:off x="6169025" y="1965325"/>
            <a:ext cx="2066925" cy="7016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r>
              <a:rPr lang="en-US" sz="2000" u="none">
                <a:latin typeface="Helvetica" charset="0"/>
              </a:rPr>
              <a:t>Gaussian distribution</a:t>
            </a:r>
          </a:p>
        </p:txBody>
      </p:sp>
    </p:spTree>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7649" name="Text Box 2"/>
          <p:cNvSpPr txBox="1">
            <a:spLocks noChangeArrowheads="1"/>
          </p:cNvSpPr>
          <p:nvPr/>
        </p:nvSpPr>
        <p:spPr bwMode="auto">
          <a:xfrm>
            <a:off x="381000" y="304800"/>
            <a:ext cx="8534400" cy="60928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u="sng">
                <a:solidFill>
                  <a:schemeClr val="tx1"/>
                </a:solidFill>
                <a:latin typeface="Times" charset="0"/>
                <a:ea typeface="ＭＳ Ｐゴシック" charset="0"/>
                <a:cs typeface="ＭＳ Ｐゴシック" charset="0"/>
              </a:defRPr>
            </a:lvl1pPr>
            <a:lvl2pPr marL="742950" indent="-285750">
              <a:defRPr sz="2400" u="sng">
                <a:solidFill>
                  <a:schemeClr val="tx1"/>
                </a:solidFill>
                <a:latin typeface="Times" charset="0"/>
                <a:ea typeface="ＭＳ Ｐゴシック" charset="0"/>
              </a:defRPr>
            </a:lvl2pPr>
            <a:lvl3pPr marL="1143000" indent="-228600">
              <a:defRPr sz="2400" u="sng">
                <a:solidFill>
                  <a:schemeClr val="tx1"/>
                </a:solidFill>
                <a:latin typeface="Times" charset="0"/>
                <a:ea typeface="ＭＳ Ｐゴシック" charset="0"/>
              </a:defRPr>
            </a:lvl3pPr>
            <a:lvl4pPr marL="1600200" indent="-228600">
              <a:defRPr sz="2400" u="sng">
                <a:solidFill>
                  <a:schemeClr val="tx1"/>
                </a:solidFill>
                <a:latin typeface="Times" charset="0"/>
                <a:ea typeface="ＭＳ Ｐゴシック" charset="0"/>
              </a:defRPr>
            </a:lvl4pPr>
            <a:lvl5pPr marL="2057400" indent="-228600">
              <a:defRPr sz="2400" u="sng">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u="sng">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u="sng">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u="sng">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u="sng">
                <a:solidFill>
                  <a:schemeClr val="tx1"/>
                </a:solidFill>
                <a:latin typeface="Times" charset="0"/>
                <a:ea typeface="ＭＳ Ｐゴシック" charset="0"/>
              </a:defRPr>
            </a:lvl9pPr>
          </a:lstStyle>
          <a:p>
            <a:pPr algn="l" eaLnBrk="1" hangingPunct="1">
              <a:spcBef>
                <a:spcPct val="30000"/>
              </a:spcBef>
            </a:pPr>
            <a:r>
              <a:rPr lang="en-US" sz="1200" u="none"/>
              <a:t>These equations give a mathematical definition for reverse correlation. If we think about signals as being continuous, then it is appropriate to use the integral. However in modern neuroscience, all continuous signals are sampled and digitized, and then integrals are computed by summing over digitized values. Even if you take a photograph on a film camera, the journal will digitize when they publish it. Thus it is appropriate to consider the </a:t>
            </a:r>
            <a:r>
              <a:rPr lang="ja-JP" altLang="en-US" sz="1200" u="none"/>
              <a:t>‘</a:t>
            </a:r>
            <a:r>
              <a:rPr lang="en-US" altLang="ja-JP" sz="1200" u="none"/>
              <a:t>discrete</a:t>
            </a:r>
            <a:r>
              <a:rPr lang="ja-JP" altLang="en-US" sz="1200" u="none"/>
              <a:t>’</a:t>
            </a:r>
            <a:r>
              <a:rPr lang="en-US" altLang="ja-JP" sz="1200" u="none"/>
              <a:t> form of this equation, where the summation (Σ) sign is used. This is also easier to translate into something like a computer program or spreadsheet. </a:t>
            </a:r>
          </a:p>
          <a:p>
            <a:pPr algn="l" eaLnBrk="1" hangingPunct="1">
              <a:spcBef>
                <a:spcPct val="30000"/>
              </a:spcBef>
            </a:pPr>
            <a:r>
              <a:rPr lang="en-US" sz="1200" i="1" u="none"/>
              <a:t>r(t):</a:t>
            </a:r>
            <a:r>
              <a:rPr lang="en-US" sz="1200" u="none"/>
              <a:t> the response as a function of time</a:t>
            </a:r>
          </a:p>
          <a:p>
            <a:pPr algn="l" eaLnBrk="1" hangingPunct="1">
              <a:spcBef>
                <a:spcPct val="30000"/>
              </a:spcBef>
            </a:pPr>
            <a:r>
              <a:rPr lang="en-US" sz="1200" i="1" u="none"/>
              <a:t>s(t):</a:t>
            </a:r>
            <a:r>
              <a:rPr lang="en-US" sz="1200" u="none"/>
              <a:t> the stimulus as a function of time</a:t>
            </a:r>
          </a:p>
          <a:p>
            <a:pPr algn="l" eaLnBrk="1" hangingPunct="1">
              <a:spcBef>
                <a:spcPct val="30000"/>
              </a:spcBef>
            </a:pPr>
            <a:r>
              <a:rPr lang="en-US" sz="1200" u="none"/>
              <a:t>T: The length of the experiment</a:t>
            </a:r>
          </a:p>
          <a:p>
            <a:pPr algn="l" eaLnBrk="1" hangingPunct="1">
              <a:spcBef>
                <a:spcPct val="30000"/>
              </a:spcBef>
            </a:pPr>
            <a:r>
              <a:rPr lang="en-US" sz="1200" u="none"/>
              <a:t>∆t: How much points are separated in time, for example 1 s, or 1 ms.</a:t>
            </a:r>
          </a:p>
          <a:p>
            <a:pPr algn="l" eaLnBrk="1" hangingPunct="1">
              <a:spcBef>
                <a:spcPct val="30000"/>
              </a:spcBef>
            </a:pPr>
            <a:r>
              <a:rPr lang="en-US" sz="1200" u="none">
                <a:sym typeface="Symbol" charset="0"/>
              </a:rPr>
              <a:t>τ: The time delay of the stimulus relative to the response. When </a:t>
            </a:r>
          </a:p>
          <a:p>
            <a:pPr algn="l" eaLnBrk="1" hangingPunct="1">
              <a:spcBef>
                <a:spcPct val="30000"/>
              </a:spcBef>
              <a:buFont typeface="Symbol" charset="0"/>
              <a:buChar char="t"/>
            </a:pPr>
            <a:r>
              <a:rPr lang="en-US" sz="1200" u="none">
                <a:sym typeface="Symbol" charset="0"/>
              </a:rPr>
              <a:t>= 0, the equation becomes:</a:t>
            </a:r>
          </a:p>
          <a:p>
            <a:pPr algn="l" eaLnBrk="1" hangingPunct="1">
              <a:spcBef>
                <a:spcPct val="30000"/>
              </a:spcBef>
              <a:buFont typeface="Symbol" charset="0"/>
              <a:buChar char="t"/>
            </a:pPr>
            <a:endParaRPr lang="en-US" sz="1200" u="none">
              <a:sym typeface="Symbol" charset="0"/>
            </a:endParaRPr>
          </a:p>
          <a:p>
            <a:pPr algn="l" eaLnBrk="1" hangingPunct="1">
              <a:spcBef>
                <a:spcPct val="30000"/>
              </a:spcBef>
              <a:buFont typeface="Symbol" charset="0"/>
              <a:buNone/>
            </a:pPr>
            <a:r>
              <a:rPr lang="en-US" sz="1200" u="none">
                <a:sym typeface="Symbol" charset="0"/>
              </a:rPr>
              <a:t>In other words, for C(0), the response, r(t),  is multiplied by the stimulus, s(t) that occurs at the same time for every time point. All results are then summed. Unless there is an instantaneous effect between s(t) and r(t), this C(0) should be close to zero.</a:t>
            </a:r>
          </a:p>
          <a:p>
            <a:pPr algn="l" eaLnBrk="1" hangingPunct="1">
              <a:spcBef>
                <a:spcPct val="30000"/>
              </a:spcBef>
              <a:buFont typeface="Symbol" charset="0"/>
              <a:buNone/>
            </a:pPr>
            <a:r>
              <a:rPr lang="en-US" sz="1200" u="none">
                <a:sym typeface="Symbol" charset="0"/>
              </a:rPr>
              <a:t>Likewise, when τ = 1, the equation is:</a:t>
            </a:r>
          </a:p>
          <a:p>
            <a:pPr algn="l" eaLnBrk="1" hangingPunct="1">
              <a:spcBef>
                <a:spcPct val="30000"/>
              </a:spcBef>
              <a:buFont typeface="Symbol" charset="0"/>
              <a:buNone/>
            </a:pPr>
            <a:endParaRPr lang="en-US" sz="1200" u="none">
              <a:sym typeface="Symbol" charset="0"/>
            </a:endParaRPr>
          </a:p>
          <a:p>
            <a:pPr algn="l" eaLnBrk="1" hangingPunct="1">
              <a:spcBef>
                <a:spcPct val="30000"/>
              </a:spcBef>
              <a:buFont typeface="Symbol" charset="0"/>
              <a:buNone/>
            </a:pPr>
            <a:r>
              <a:rPr lang="en-US" sz="1200" u="none">
                <a:sym typeface="Symbol" charset="0"/>
              </a:rPr>
              <a:t>In this case the response at time t, r(t), is multiplied with the stimulus that occurred one time point in the past, s(t-1), for every time point. In other words, the stimulus is shifted one time point before multiplying. If the stimulus caused the response with a delay of one time point, there will likely be a positive or negative correlation.</a:t>
            </a:r>
          </a:p>
          <a:p>
            <a:pPr algn="l" eaLnBrk="1" hangingPunct="1">
              <a:spcBef>
                <a:spcPct val="30000"/>
              </a:spcBef>
              <a:buFont typeface="Symbol" charset="0"/>
              <a:buNone/>
            </a:pPr>
            <a:r>
              <a:rPr lang="en-US" sz="1200" u="none">
                <a:sym typeface="Symbol" charset="0"/>
              </a:rPr>
              <a:t>When τ = -1, the equation is:</a:t>
            </a:r>
          </a:p>
          <a:p>
            <a:pPr algn="l" eaLnBrk="1" hangingPunct="1">
              <a:spcBef>
                <a:spcPct val="30000"/>
              </a:spcBef>
              <a:buFont typeface="Symbol" charset="0"/>
              <a:buNone/>
            </a:pPr>
            <a:endParaRPr lang="en-US" sz="1200" u="none">
              <a:sym typeface="Symbol" charset="0"/>
            </a:endParaRPr>
          </a:p>
          <a:p>
            <a:pPr algn="l" eaLnBrk="1" hangingPunct="1">
              <a:spcBef>
                <a:spcPct val="30000"/>
              </a:spcBef>
              <a:buFont typeface="Symbol" charset="0"/>
              <a:buNone/>
            </a:pPr>
            <a:r>
              <a:rPr lang="en-US" sz="1200" u="none">
                <a:sym typeface="Symbol" charset="0"/>
              </a:rPr>
              <a:t>If there is no correlation between the stimulus at one point of time and another point in time, the response should not be correlated with the stimulus in the future, and so the reverse correlation C(τ) for τ&lt;0 should be close to zero. This is a good reality check on ones experiments and analysis.</a:t>
            </a:r>
          </a:p>
          <a:p>
            <a:pPr algn="l" eaLnBrk="1" hangingPunct="1">
              <a:spcBef>
                <a:spcPct val="30000"/>
              </a:spcBef>
              <a:buFont typeface="Symbol" charset="0"/>
              <a:buNone/>
            </a:pPr>
            <a:r>
              <a:rPr lang="en-US" sz="1200" u="none">
                <a:sym typeface="Symbol" charset="0"/>
              </a:rPr>
              <a:t>Why correlation?</a:t>
            </a:r>
          </a:p>
          <a:p>
            <a:pPr algn="l" eaLnBrk="1" hangingPunct="1">
              <a:spcBef>
                <a:spcPct val="30000"/>
              </a:spcBef>
              <a:buFont typeface="Symbol" charset="0"/>
              <a:buNone/>
            </a:pPr>
            <a:r>
              <a:rPr lang="en-US" sz="1200" u="none">
                <a:sym typeface="Symbol" charset="0"/>
              </a:rPr>
              <a:t>A correlation can be thought of as an average over many products. If two signals x(t) and y(t) are positively correlated, then x(t) will be positive when y(t) is positive, and x(t) multiplied by y(t) will be &gt; 0. If x(t) and y(t) are unrelated, then on average, x(t) multiplied by y(t) will be zero. If x(t) and y(t) are negatively correlated, x(t) multiplied by y(t) will be &lt; 0.</a:t>
            </a:r>
          </a:p>
        </p:txBody>
      </p:sp>
      <p:pic>
        <p:nvPicPr>
          <p:cNvPr id="27650"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97113" y="2444750"/>
            <a:ext cx="1447800" cy="523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7651"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82900" y="3376613"/>
            <a:ext cx="1490663" cy="4778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7652"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73325" y="4414838"/>
            <a:ext cx="1714500" cy="5111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transition/>
</p:sld>
</file>

<file path=ppt/theme/theme1.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sng" strike="noStrike" cap="none" normalizeH="0" baseline="0">
            <a:ln>
              <a:noFill/>
            </a:ln>
            <a:solidFill>
              <a:schemeClr val="tx1"/>
            </a:solidFill>
            <a:effectLst/>
            <a:latin typeface="Times" pitchFamily="-10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sng" strike="noStrike" cap="none" normalizeH="0" baseline="0">
            <a:ln>
              <a:noFill/>
            </a:ln>
            <a:solidFill>
              <a:schemeClr val="tx1"/>
            </a:solidFill>
            <a:effectLst/>
            <a:latin typeface="Times" pitchFamily="-104"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90811</TotalTime>
  <Words>4078</Words>
  <Application>Microsoft Macintosh PowerPoint</Application>
  <PresentationFormat>On-screen Show (4:3)</PresentationFormat>
  <Paragraphs>349</Paragraphs>
  <Slides>37</Slides>
  <Notes>21</Notes>
  <HiddenSlides>2</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37</vt:i4>
      </vt:variant>
    </vt:vector>
  </HeadingPairs>
  <TitlesOfParts>
    <vt:vector size="46" baseType="lpstr">
      <vt:lpstr>ＭＳ Ｐゴシック</vt:lpstr>
      <vt:lpstr>Arial</vt:lpstr>
      <vt:lpstr>Arial      </vt:lpstr>
      <vt:lpstr>Helvetica</vt:lpstr>
      <vt:lpstr>Symbol</vt:lpstr>
      <vt:lpstr>Times</vt:lpstr>
      <vt:lpstr>Times New Roman</vt:lpstr>
      <vt:lpstr>Blank Presentation</vt:lpstr>
      <vt:lpstr>Equation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Stanford University</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Stephen Baccus</dc:creator>
  <cp:lastModifiedBy>Stephen A. Baccus</cp:lastModifiedBy>
  <cp:revision>544</cp:revision>
  <cp:lastPrinted>2013-09-23T18:17:03Z</cp:lastPrinted>
  <dcterms:created xsi:type="dcterms:W3CDTF">2013-09-23T19:38:40Z</dcterms:created>
  <dcterms:modified xsi:type="dcterms:W3CDTF">2020-04-27T18:59:15Z</dcterms:modified>
</cp:coreProperties>
</file>